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0"/>
  </p:notesMasterIdLst>
  <p:handoutMasterIdLst>
    <p:handoutMasterId r:id="rId5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94" r:id="rId33"/>
    <p:sldId id="289" r:id="rId34"/>
    <p:sldId id="290" r:id="rId35"/>
    <p:sldId id="291" r:id="rId36"/>
    <p:sldId id="292" r:id="rId37"/>
    <p:sldId id="293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A0AF1F-5D87-4625-96C4-80B159DF6007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461948-92D3-4767-BA2D-DB2577408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916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746234-1698-C840-A108-80B49FC2F483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CA936E-8C1E-DC4F-B01F-79532631D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52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Bell questions: What</a:t>
            </a:r>
            <a:r>
              <a:rPr lang="en-US" baseline="0" dirty="0"/>
              <a:t> are acquired traits? Examples. What are inherited traits? Examples.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A936E-8C1E-DC4F-B01F-79532631D3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42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Darwin- took a 5 year voyage around the world on the HMS Beagle at the age of 22</a:t>
            </a:r>
          </a:p>
          <a:p>
            <a:r>
              <a:rPr lang="en-US" dirty="0"/>
              <a:t>Over the course of the trip Darwin collected a variety of natural specimens, including birds, plants, and fossils.</a:t>
            </a:r>
          </a:p>
          <a:p>
            <a:r>
              <a:rPr lang="en-US" dirty="0"/>
              <a:t>Galapagos</a:t>
            </a:r>
            <a:r>
              <a:rPr lang="en-US" baseline="0" dirty="0"/>
              <a:t> islands were of particular interest to him. Why?</a:t>
            </a:r>
          </a:p>
          <a:p>
            <a:r>
              <a:rPr lang="en-US" baseline="0" dirty="0"/>
              <a:t>Other naturalists believed that all species either came into being at the start of the world, or were created over the course of natural history.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A936E-8C1E-DC4F-B01F-79532631D3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27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Gradual</a:t>
            </a:r>
            <a:r>
              <a:rPr lang="en-US" baseline="0" dirty="0"/>
              <a:t> Changes over time - </a:t>
            </a:r>
            <a:r>
              <a:rPr lang="en-US" dirty="0"/>
              <a:t>Types and amounts of starch production</a:t>
            </a:r>
          </a:p>
          <a:p>
            <a:r>
              <a:rPr lang="en-US" dirty="0"/>
              <a:t>Ability to grow in different climates and types of soil</a:t>
            </a:r>
          </a:p>
          <a:p>
            <a:r>
              <a:rPr lang="en-US" dirty="0"/>
              <a:t>Length and number of kernel rows</a:t>
            </a:r>
          </a:p>
          <a:p>
            <a:r>
              <a:rPr lang="en-US" dirty="0"/>
              <a:t>Kernel size, shape, and color</a:t>
            </a:r>
          </a:p>
          <a:p>
            <a:r>
              <a:rPr lang="en-US" dirty="0"/>
              <a:t>Resistance to pests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A936E-8C1E-DC4F-B01F-79532631D3E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92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</a:t>
            </a:r>
            <a:r>
              <a:rPr lang="en-US" baseline="0" dirty="0"/>
              <a:t> only have the Kernels changed but the plant itself has evolved over time as well.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A936E-8C1E-DC4F-B01F-79532631D3E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015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Belgian Blue- Double muscling (which happens due to a</a:t>
            </a:r>
            <a:r>
              <a:rPr lang="en-US" baseline="0" dirty="0"/>
              <a:t> mutation)</a:t>
            </a:r>
            <a:r>
              <a:rPr lang="en-US" dirty="0"/>
              <a:t>, have adapted to their environment, don’t do well in</a:t>
            </a:r>
            <a:r>
              <a:rPr lang="en-US" baseline="0" dirty="0"/>
              <a:t> extremely cold climates because their skin is thin and they don’t deposit much fat.</a:t>
            </a:r>
          </a:p>
          <a:p>
            <a:r>
              <a:rPr lang="en-US" baseline="0" dirty="0"/>
              <a:t>Shetland Pony – used to pull carts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A936E-8C1E-DC4F-B01F-79532631D3E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07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Due to selective/artificial breeding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A936E-8C1E-DC4F-B01F-79532631D3E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30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08B0A-1E46-1942-A8FC-1E1DDC31D6CD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0AE29-9AB5-9341-B956-223CCADC69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08B0A-1E46-1942-A8FC-1E1DDC31D6CD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0AE29-9AB5-9341-B956-223CCADC69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08B0A-1E46-1942-A8FC-1E1DDC31D6CD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0AE29-9AB5-9341-B956-223CCADC69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08B0A-1E46-1942-A8FC-1E1DDC31D6CD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0AE29-9AB5-9341-B956-223CCADC69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08B0A-1E46-1942-A8FC-1E1DDC31D6CD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0AE29-9AB5-9341-B956-223CCADC69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08B0A-1E46-1942-A8FC-1E1DDC31D6CD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0AE29-9AB5-9341-B956-223CCADC692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08B0A-1E46-1942-A8FC-1E1DDC31D6CD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0AE29-9AB5-9341-B956-223CCADC69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08B0A-1E46-1942-A8FC-1E1DDC31D6CD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0AE29-9AB5-9341-B956-223CCADC69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08B0A-1E46-1942-A8FC-1E1DDC31D6CD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0AE29-9AB5-9341-B956-223CCADC69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08B0A-1E46-1942-A8FC-1E1DDC31D6CD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B10AE29-9AB5-9341-B956-223CCADC69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08B0A-1E46-1942-A8FC-1E1DDC31D6CD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0AE29-9AB5-9341-B956-223CCADC69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87F08B0A-1E46-1942-A8FC-1E1DDC31D6CD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2B10AE29-9AB5-9341-B956-223CCADC692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tm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/>
              <a:t>Darwin and </a:t>
            </a:r>
            <a:br>
              <a:rPr lang="en-US" sz="4400" dirty="0"/>
            </a:br>
            <a:r>
              <a:rPr lang="en-US" sz="4400" dirty="0"/>
              <a:t>natural selection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ncse.com/files/images/rncse29.6-rosulek1.previ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291" y="2149928"/>
            <a:ext cx="3001282" cy="447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884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954240" y="1645589"/>
            <a:ext cx="5784252" cy="1089427"/>
          </a:xfrm>
        </p:spPr>
        <p:txBody>
          <a:bodyPr/>
          <a:lstStyle/>
          <a:p>
            <a:r>
              <a:rPr lang="en-US" dirty="0"/>
              <a:t>Natural selection is based on…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3"/>
            <a:ext cx="4133191" cy="88321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Variation in the Population.</a:t>
            </a:r>
          </a:p>
        </p:txBody>
      </p:sp>
      <p:sp>
        <p:nvSpPr>
          <p:cNvPr id="5" name="AutoShape 2" descr="data:image/jpeg;base64,/9j/4AAQSkZJRgABAQAAAQABAAD/2wCEAAkGBhQSERUSExQVFBUVGBgYFxcXFxcXFBcYFxgVGBoVFRgXHCceFxwjGhgVHy8gIycpLCwsFx8xNTAqNSYrLCkBCQoKBQUFDQUFDSkYEhgpKSkpKSkpKSkpKSkpKSkpKSkpKSkpKSkpKSkpKSkpKSkpKSkpKSkpKSkpKSkpKSkpKf/AABEIAQoAvQMBIgACEQEDEQH/xAAbAAACAgMBAAAAAAAAAAAAAAADBAIFAQYHAP/EADoQAAEDAgQDBQcDAwQDAQAAAAEAAhEDIQQSMUEFUWEGInGBkRMyobHB0fAHQuEjgvFSYnKSFDPiFf/EABQBAQAAAAAAAAAAAAAAAAAAAAD/xAAUEQEAAAAAAAAAAAAAAAAAAAAA/9oADAMBAAIRAxEAPwDUnMQ8qMCou0QBCHiGJiFBwlAqApssR4hS9mstCBd7VB1NHIUCxAAtWCEc00NzEECVKF4NXigjCjCI1YLEGMinkWaYRstkC+VeKK5iw6mgEWrDgjALDmoFXNQi1OOYguagVcowmHBCcg2dqi5eCi9BgFZtqvQoIMkSsZF5pXnFB72ag6nKwXGV4VEGHshDdTRn1TCsuE9msTib06Zy/wCt3dZ6nXylBRmnCiWrpuA/Sxkf1qrnnkwBrf8AsZJ+CtG/p3hGkf0yepe4/VBx2FkBdZxn6b4Zw7pew9CCPRwWqcT7B16XepkVWAzAs7nobH1QasKe6mVOpTIOVwIIOhsQeoKxCCELBaiQoygHCw4rJWCUEUN6m8whEoA1AhuaiuQyEGyqLgiQvOCAWyiQpuCg4oIBecsysFqCCYwfDKtb/wBbHOvqAY9VPhXC34iq2jTAzPMCdANyegEldo4PwSnhqLWUxJiC46uI1d5n4INX7OdgWU4fXaHvN8pu1vQjQlbvTowAIgDZSpMhGaAgF7Pkh1qacahPcPugrKlI7pOrRVriRpBjnpf8+iUiOvig1rjXZ5lYS9t9nfuH38CtRx3Y2trSbmGliJkTeORXTazgbKt9v7N8goOXv4LXbIdTc2BuCla+Dc33hqJsQRHOR4rtrXMrN7wC1jjHAAHEhrYMmDoTrI3kmEHL328fghlybxeFLHEGDBIkaWSbmoMVChEqTkMoIkrxKyWrEINnqBDLkeoQl90EoQ3BFaovbKAKkGqeVM4XCFx6TEmIHrb4oNv/AE24ZBqVubQxvMTcx1sF0Rwi3IQFR9kOEtpUGwSZIPQmAJHRW+KMu8kHvbc0Sm6yWBtqvAzaSejZnz/AgdFWAl6lSdFGDFmx4x90KoSP2u8r/IoI139UnXxMdOqLiKjALiP7XBKVKtMjYx/cfqgE/GtEyQqTF8QaTYgnxV1WxIiweeQDHfQLXuJtm5pOGpuBPwMgoH+EcR72WfjzRu0VMvpG5DgCWubOaQLa+nmtTwteKrcpOvPrG62wuzNg8oEm3hzCDmOKpA2AeXXJkidJ0AtA6pCoFsPaLCZHksaWh2s6mdQOnQKjc1Am5soeRNmkhFsIBQoP1RnhBdqg2Rywslt1INQYDFlwUw1RLeSDDGyQAJJt/AWy9muzVSqe8wgAgyQIAFzrqdPVVHBg41WtbqTGwN9wV17hWDyMAGo1uTfe51/ygbwlEUmNYP2iEPEWMqWa/P8ANfzkhYlx5TKALmo1KlaxhuttT1JQ8lpKrMf2jbTJbImCQPCI8ZkILV7GtEyTrHeP3S9WvGhn86LnfHv1MYyplBFUi0fsnefObCPNU9D9RnvMgBngXR6H+EHTcTxOI5oX/wCuASCdAtFpdri97Z8/RK47tGGvM6FBulTjLnju5QJiXTJ8AEliKTnC9T0b/wDS1Kn27YyoCfdG0A/VXmH7cYau3KKTL63yO+H3QV/F8E6kQ8atgmFtPB64qMBnUX5HxVBj8XTeCGzliBBJ01afDpy56m4HWyMvsLb+m+yCXajgr3Avgvi85h3Y6ReR11FolaU6mRqF0jH4s+zNpgXnxv8ADdaBj3SSdQSQCfe/kQgRy7oMJh5sEAuQDqtQHASjvKBU1QbMpAIbipNQHY1ec3wWGFZLkFjwag32geXNsQQJggyBJtcRe3JdewZJptPMfmi4rhCc1mz5xvIuV1/hGLzUmHWWyQNB4eaBkWJPQ+Z1QzS3Km10yCpVnWnkgreImGmJIg7brkPGcJXqV3spkxoTqSCIuSbCCQuyVqQeISzeFZQYgc+p59Sg4Pjuz7qXdczKbRo7X/UZtvolanCXNeWggQBBNg7oF1rivZlkk5i0nWCq7Cdjm1HEt03cb+QQazwLgUObmAdoZ8U3+oHZv2NJtRo1N4Gi6HgOBMZEDTc9ETtfwn2+GLBrFvK4QcBocKJMusI1Ma7RfRZqUMji5pDI0DSTpG5JJ5rYcPRi0XaSCPDyUX4Zjj7l+pt8EFZR45UzCQJsTaNiPkugcPZnw4c094E2OhtJEQtWfwttO7tTyvHjK2HsvVmlUAAI5abH7D1QP1apLSDeREHr9FpNaqTMgegB16braMViTfYTBPLn6ALXMflLiW872ieoCBFzku8o1QoD0EajkFxuiOhDQbMpAqBUpQElYlZavQgJhquVwJggeP0XSOy3EA/DjKMrWOLRMSRrJA0EkiL6armkLZuxOJDfatIuWgzPLN90HR6NxbT6qWIEtVdwXFEsg+8Inlf8hWReBZBWHEEbQgVOJn86JrG4eSPEefRIVaRsBqbT+eaCLaPtTJFuqcIZTEkhrR5BRpOythUnEKTsVUNMHKwDvddvn80Fzw7EZ2ipIyuNvCSPoncbimhuq0btL2oqYGm2kyg5zQIBHukNAkyJg/dapif1DzSYc3/abn+UDfaOoxmKLm+64d7odj5/RD9qG94Kg4bjnYnEgQYPvTyVnxHCOoOLHSWn3CdxbffUfgQAxTnPOv5+fVbF2Zomkx3+7UHYiI8Rf6KhwtI6keB8dyN9ls2AOSkAIkTI3uJH09EFZxSAXCYvvJg3keGioKrI8Fb8XqAkEbyTzN48tFVPQJVEJzUdwQ3IFy1RLUVzkIoNlepKVRii1BKV7MvEWUCEBWuVv2eqRVaBEHUxt5lUgcneHPHtGzsdOfhCDpfDXZe7qOe0735q2aZiN1RcGrjKBmzAWBI1P+JWxNtp/hAGqBEna/0SxpRm1tp8PzyTNQzM/fRYd05/n0QIYuleAIGnKfPnr6I2Eotp0oFnEBx84Ov5qi+wzOk6C/mNvn6qj4x20oUXOY5xLgPdaJJFoAjnEIG+PcOD2XYHATrygE+MwtD4l2NDnOGVtmgEgallwWg3k3lW3Gu2GJc3+jhHQC05nkC8TEA6WOvRa57fiVXNZlMEQfDXLbvEm1vBA9wDsy2gbjvaEnx28j8FtFXhlOq32FQA37hiS1wuPzcLmwwXEA+1TW8zY9OW6v8AstxGu+s1tQODvaNsRaALkk3sAD/lAzX4EaRyiQ7NEk6AEQRznu/bkZ1IMExHxG0g+Z/IWzcVcC4nrGsG8afNUGPpZgYP/sHoYifONEGocUf3tNLWNo+fqq96f4q0teQTy8j6qvegDUCC9HcgOagXcoFFc1CQbZVQwEV4UciAcrBKm4WUCEEgEzhHZXB0CxiOfQxdLhpUf/MDHATqdv4+iDofZ1veLgc5mCbQMwFgd46Wiy2lpP28+aqODYcCAAAGtMDckmS4jcm21tLq9bt8kASyLHWB4dY9FgGemvz/AMIlR11F5N5QRYbEfnRU1ThbXVHTBvMEkidNNIFyBzVyw3jnMdfRCeMtzfnzj+EAMZhQWkARB05KprcMBqZQO63vcriLgevqtgDw5sgTdJ18Mc0Aw2L9Ta56AIKSphGhzQLCb87gG++/NDwc53PFNgcYaHZRnIG0jQCdboPEeIlxLWAw2ZMEkutd0eU+Ce4NYPMmWtiDuRqen8oEn4h+ctcQMokNG5neQNYQGsIb3+6fleYPkrJ2BzHOYkF0Tee6SJ62HopYqIDQ0GNdy3T1QaP2kpN7rpmbfOIVA5bL2hwjzdoJbyHPa3h9ei15zYsRHigVcFFwRyEN4QL5Uu8JrKgvag2eobqJKlVF1FzwNYQRheqvDRfVDqYnkl3PJ3lBivi5H0VXicSZBEgzaNeisHdUlUpgvHQz6X+aDdezfa6pRJktI/cXEk73n+0ldI4PxVldsskjnBHzXDMMZ9oD7tmjxmx6QPmea6t2Fa8UO/dziSDo1o2Y3exGu8i5QbXBN5v+fnkonXXp8VJvxPyWKjrT8UAtCTy/JWDe4KI50ab7fnml6vdbA106/wAbIBNfldAgAQR5qWIeTcbjzkiEjXpZ5MWcZB8LelimaIDWjnA063QUzcBlcS4918T/AMpMHxlO0xAMAQYvFtdSPTVFxg3AF7wbyZ33Kl7IBpJiDYg/I/FAJ5ytjeJG0zpc+XwQjRkgggOAki0kaCQbz1TNWm0tDf8ASbW2jSOV/ghQWkFomdwD0ug1ztLwp0lzWuLy2BezomAbHmPyVopqSXC4IMEHULrGPxDmszc9Y0FtfVcw7Z4djantWEtqTcQLwJMwd5tabFAiVBxUcPi21BLddwiZCgA5CcEw5iFCC6xWJvlYL89gk3uI6prFPI0j0CQfiCNR5j7IJsqhZcJ0S4rDZep1YPRAQ1IS+bvfnMI1VkiUjUMEO9UDmHMwNASSZkiOZjXQLrXA8aGMY1z2lzmiA0zEtvIGkua+OjVybDMk65QbHe0z6K+4D2n/APHeAWyywFxmEkSdN7mPjZB1tuJ0F7nwi0mfhZHe6356LVeC9pPauBdBLoysEEsgCM3UnNcWAhXtLHnLcRz6Dlb8sUDFV2x0lKYonNzzfIGP5vyUcS/MBrc+UTaY8F5+IGXNfYgHUE2EoFX1D/UzWymR9SPjojurknoIOhmCLDkk6ru+NImCTppoNyfss4rFEQ3XNBDrQwkxeRy+SBhoBaRMkGdupy93XX8lQp4gFsXI1ud9eW2nmqrGVoeNWjvg3bEmAJj16LIxTrNgC4gkQb3kn9ptzOqC1D8ocAJy6iZI3HREZTJAAJiY5fLl5pBlb+o68bgi+u/whPsqwWhwBvrtJ38DZAk/EEEiCACBJ58/A3mVovbnAZw4tFs0wbHvbAnuggjTZbzxl7c8QRMaggaibmw2/wArSe0OIIDi605m97oSYJ6ag7eSDnD6bqZ68wQR1EgkEolHij27yORQK3vGbXPkhQg2TC4wVGyNdwsuWvYfEljgQthbUDgHDQhBdYpvqq2s0q14gyCfNVNSr4oFqtMi4QXPRqpSddBY0ast5pfGBB4VWuWlHxAvdBWPxdSmYa4gctQPIo9Lj7/3CbESLETZCxTUHCYTO4N56+G6DZeFcScxvtAYgQ0EgEgzcbnw+mu9cI7U5qnsyDGUOFpmRDm5hq4EER0PVc3qVL291tgPkPIL1DiD2EFpIgyADblJHPr0Qdnp8Ta4AhxeJkWtEQAOZOxUMRxMMysykudGxgSRBOwj4WXOX9rn5KbGkl7bl02OwPMk+AjkhN4z7Yse9/fl4N8trENeBaJzRB0HRB0LF40HuA+9pcGTAMR56jYFRzxTa2tBkCcu+XSAdRF1qPBOOCoC7KGOzCGucSCO9dnX3hHIxojYTtSDUlzgGlxywJgCZDpOZhJDrxEAINhrvzOHeN7NBEtzeeh+5S7sSWkg90RIcHTBJJtzuBfkSUtjOMMbDHMAIqSIloE2BF4IN4nXksVKjXMaS0QSMosHWJGYDUA89I8UDVfEOsQTLxmsSQYJJzTYg6bRKvOG4wZA4k7NA1gixHLUGJWu4GroWxlJOYSBcn9vKZ5wstxEFxJNNpILnZgRofdtNradZQX/ABFwqtIsSCT1HMcx4iVoHaek1g98AOHeJfLoEj3LB0jneVdYrigbcu7skEudAbobZjcAgbjdc749jpquNxMy2DlEWDml2u23rqgq8SBmt9fkbiygGyhOqSZknx1PVEpuQDc1MYTHOYIC8QCL/wCEB1IhB0DG4sBxDvKN/wCVWVyCU9xyiLrX6OJMwfJAeuCkKlVWLqoSWMw83CAWCMVmdTB8xZW7qQMz+SqPBn+oz/k35hXznXQVWOZClwqnZz+Vvr9kfE0xCSwuO9k4giWnWNQeaB00tt+fU6qTaMXRgWkZmmQfqs5dfkgSq0wfNBfRhO1GoaBAkjS1/P8AhSfj599sz7zgXNcbRJEwfTmjvZKA6lBBj1QWdPtTVaAx0VA0ZC1xJFiYygRAEc1c0+Oy6nUpnNlcHZSCSJEa8oIHkVopaQ6J6+ateH8SFJwcZcWk2BhtwCAdyJF9LT4oNqz+yqvpNMtnNlO7b+7GliPnFr2IxocGuBz02NcIJ1kXDjzuPRaBiOJ97O0kXJIN4O4HMSTB5W2RqXGXUahNnMP7Xe65m0awcp12QWvHMezOZLTmBBDXXg3zD/dmvB0ga3Ws4198t4GgOnKw0XquIDg4G5mWnx1B5jl4dUu5xOv51QAIRKblFwUGoGwp03oDHImVB0PtBgryVp2NZBXQ+0dCSVz/ABzSCQUEaVSVKoYS9IwmCdkCrh3g4WIIPxF1cl/eKo8VorHBVc10BsQLKtr0ZVrUZKXr00CWDrOpmRcbjbxHVXOHrNeJabjbceKrmU+ai/D3zNsdo+qB2s9DDEPDcRB7tSx2P7T9k06nF9j+eaBcNUXsRmhSAQVGNoWncJMOsrusybKlrMyuQeOk+qg47XUmO9Dr91Ovh3NjMIkSOokiR5goIUKcyslibwGHkOO1h8144a6BI00J7Vatw9tQla9FAtTcjgpcNKK16Dr/ABsW9VpfEMMHW+K3jjZlapiqaDV3MLTB2RGGyZxzm+6fIqva8tMIPVzKJwd/eylBqOlYwb4qt6mEF0aig6684IbnIMtpKTwhB9lISgUxVGUtRxj6RsZHI6fwrFzErVpygeo4ltQS2zhqDr/IRTJ1stfILTIJBVtguLNfDandOztj48kDBp81V8QoWkbK3qtjwSlWjMoKhjE2ygXARqIHloPTTwhJOOUkJvCVMozb7dED76QptyyeZ6lJ5x1S1XFkoYqzsgcYW7n5/dRqxFvqlc6kHoHOCUs1dtPaoch/ut84S2LwppVHU3atJHooYfEFlRtQXyuDgDpYg39Fa8W7Se3cHOoUgRO7zr/cg6HxOtvr+brXaz7nRWnEa6oqlS8oKXi9PvT6pMmRKu8SwOBB3VEWkEg7IMEqIMEHkQvBRqIL5wlDgFZw78zAegRA3dAKOSy0Tt91NzfiswIQQcEtWam36IDxKBB9NBqUeSarMusIIYPiRp9095vLceCtG1Q5uZtxvzHiqipSQ6dRzDI/g+KAmPpAOnmhOcmsRWD2yBH35pDMg8SvaT4KMrOa351QSb1WC+VCFlBkmys8HiaRptDwGubImPeGxMakX+CqwE9gRTyw/LIP7i8emUEfJBvOOffX0VPVcFYcRN/zqqx6AZcqviFH9w2+Sfbug190FS1yi5Zdusu0QW3DHzTCaaVX8KPd9U8/QfmyCQvdTJhDpKTvoPmgiYKCvPUEEHtQXBNfZAqIINYoVqKNRRne4PNBWhiVfYqzdqq3Fe8gEXJyrhAKNKoDOYva7o9psP8Ao5h9UkrXBtnCV5vD6RHQnOCRykWQVxXgF4KSCK8FJ6yTYeJ+iD//2Q=="/>
          <p:cNvSpPr>
            <a:spLocks noChangeAspect="1" noChangeArrowheads="1"/>
          </p:cNvSpPr>
          <p:nvPr/>
        </p:nvSpPr>
        <p:spPr bwMode="auto">
          <a:xfrm>
            <a:off x="155575" y="-2400300"/>
            <a:ext cx="356235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data:image/jpeg;base64,/9j/4AAQSkZJRgABAQAAAQABAAD/2wCEAAkGBhQSERUSExQVFBUVGBgYFxcXFxcXFBcYFxgVGBoVFRgXHCceFxwjGhgVHy8gIycpLCwsFx8xNTAqNSYrLCkBCQoKBQUFDQUFDSkYEhgpKSkpKSkpKSkpKSkpKSkpKSkpKSkpKSkpKSkpKSkpKSkpKSkpKSkpKSkpKSkpKSkpKf/AABEIAQoAvQMBIgACEQEDEQH/xAAbAAACAgMBAAAAAAAAAAAAAAADBAIFAQYHAP/EADoQAAEDAgQDBQcDAwQDAQAAAAEAAhEDIQQSMUEFUWEGInGBkRMyobHB0fAHQuEjgvFSYnKSFDPiFf/EABQBAQAAAAAAAAAAAAAAAAAAAAD/xAAUEQEAAAAAAAAAAAAAAAAAAAAA/9oADAMBAAIRAxEAPwDUnMQ8qMCou0QBCHiGJiFBwlAqApssR4hS9mstCBd7VB1NHIUCxAAtWCEc00NzEECVKF4NXigjCjCI1YLEGMinkWaYRstkC+VeKK5iw6mgEWrDgjALDmoFXNQi1OOYguagVcowmHBCcg2dqi5eCi9BgFZtqvQoIMkSsZF5pXnFB72ag6nKwXGV4VEGHshDdTRn1TCsuE9msTib06Zy/wCt3dZ6nXylBRmnCiWrpuA/Sxkf1qrnnkwBrf8AsZJ+CtG/p3hGkf0yepe4/VBx2FkBdZxn6b4Zw7pew9CCPRwWqcT7B16XepkVWAzAs7nobH1QasKe6mVOpTIOVwIIOhsQeoKxCCELBaiQoygHCw4rJWCUEUN6m8whEoA1AhuaiuQyEGyqLgiQvOCAWyiQpuCg4oIBecsysFqCCYwfDKtb/wBbHOvqAY9VPhXC34iq2jTAzPMCdANyegEldo4PwSnhqLWUxJiC46uI1d5n4INX7OdgWU4fXaHvN8pu1vQjQlbvTowAIgDZSpMhGaAgF7Pkh1qacahPcPugrKlI7pOrRVriRpBjnpf8+iUiOvig1rjXZ5lYS9t9nfuH38CtRx3Y2trSbmGliJkTeORXTazgbKt9v7N8goOXv4LXbIdTc2BuCla+Dc33hqJsQRHOR4rtrXMrN7wC1jjHAAHEhrYMmDoTrI3kmEHL328fghlybxeFLHEGDBIkaWSbmoMVChEqTkMoIkrxKyWrEINnqBDLkeoQl90EoQ3BFaovbKAKkGqeVM4XCFx6TEmIHrb4oNv/AE24ZBqVubQxvMTcx1sF0Rwi3IQFR9kOEtpUGwSZIPQmAJHRW+KMu8kHvbc0Sm6yWBtqvAzaSejZnz/AgdFWAl6lSdFGDFmx4x90KoSP2u8r/IoI139UnXxMdOqLiKjALiP7XBKVKtMjYx/cfqgE/GtEyQqTF8QaTYgnxV1WxIiweeQDHfQLXuJtm5pOGpuBPwMgoH+EcR72WfjzRu0VMvpG5DgCWubOaQLa+nmtTwteKrcpOvPrG62wuzNg8oEm3hzCDmOKpA2AeXXJkidJ0AtA6pCoFsPaLCZHksaWh2s6mdQOnQKjc1Am5soeRNmkhFsIBQoP1RnhBdqg2Rywslt1INQYDFlwUw1RLeSDDGyQAJJt/AWy9muzVSqe8wgAgyQIAFzrqdPVVHBg41WtbqTGwN9wV17hWDyMAGo1uTfe51/ygbwlEUmNYP2iEPEWMqWa/P8ANfzkhYlx5TKALmo1KlaxhuttT1JQ8lpKrMf2jbTJbImCQPCI8ZkILV7GtEyTrHeP3S9WvGhn86LnfHv1MYyplBFUi0fsnefObCPNU9D9RnvMgBngXR6H+EHTcTxOI5oX/wCuASCdAtFpdri97Z8/RK47tGGvM6FBulTjLnju5QJiXTJ8AEliKTnC9T0b/wDS1Kn27YyoCfdG0A/VXmH7cYau3KKTL63yO+H3QV/F8E6kQ8atgmFtPB64qMBnUX5HxVBj8XTeCGzliBBJ01afDpy56m4HWyMvsLb+m+yCXajgr3Avgvi85h3Y6ReR11FolaU6mRqF0jH4s+zNpgXnxv8ADdaBj3SSdQSQCfe/kQgRy7oMJh5sEAuQDqtQHASjvKBU1QbMpAIbipNQHY1ec3wWGFZLkFjwag32geXNsQQJggyBJtcRe3JdewZJptPMfmi4rhCc1mz5xvIuV1/hGLzUmHWWyQNB4eaBkWJPQ+Z1QzS3Km10yCpVnWnkgreImGmJIg7brkPGcJXqV3spkxoTqSCIuSbCCQuyVqQeISzeFZQYgc+p59Sg4Pjuz7qXdczKbRo7X/UZtvolanCXNeWggQBBNg7oF1rivZlkk5i0nWCq7Cdjm1HEt03cb+QQazwLgUObmAdoZ8U3+oHZv2NJtRo1N4Gi6HgOBMZEDTc9ETtfwn2+GLBrFvK4QcBocKJMusI1Ma7RfRZqUMji5pDI0DSTpG5JJ5rYcPRi0XaSCPDyUX4Zjj7l+pt8EFZR45UzCQJsTaNiPkugcPZnw4c094E2OhtJEQtWfwttO7tTyvHjK2HsvVmlUAAI5abH7D1QP1apLSDeREHr9FpNaqTMgegB16braMViTfYTBPLn6ALXMflLiW872ieoCBFzku8o1QoD0EajkFxuiOhDQbMpAqBUpQElYlZavQgJhquVwJggeP0XSOy3EA/DjKMrWOLRMSRrJA0EkiL6armkLZuxOJDfatIuWgzPLN90HR6NxbT6qWIEtVdwXFEsg+8Inlf8hWReBZBWHEEbQgVOJn86JrG4eSPEefRIVaRsBqbT+eaCLaPtTJFuqcIZTEkhrR5BRpOythUnEKTsVUNMHKwDvddvn80Fzw7EZ2ipIyuNvCSPoncbimhuq0btL2oqYGm2kyg5zQIBHukNAkyJg/dapif1DzSYc3/abn+UDfaOoxmKLm+64d7odj5/RD9qG94Kg4bjnYnEgQYPvTyVnxHCOoOLHSWn3CdxbffUfgQAxTnPOv5+fVbF2Zomkx3+7UHYiI8Rf6KhwtI6keB8dyN9ls2AOSkAIkTI3uJH09EFZxSAXCYvvJg3keGioKrI8Fb8XqAkEbyTzN48tFVPQJVEJzUdwQ3IFy1RLUVzkIoNlepKVRii1BKV7MvEWUCEBWuVv2eqRVaBEHUxt5lUgcneHPHtGzsdOfhCDpfDXZe7qOe0735q2aZiN1RcGrjKBmzAWBI1P+JWxNtp/hAGqBEna/0SxpRm1tp8PzyTNQzM/fRYd05/n0QIYuleAIGnKfPnr6I2Eotp0oFnEBx84Ov5qi+wzOk6C/mNvn6qj4x20oUXOY5xLgPdaJJFoAjnEIG+PcOD2XYHATrygE+MwtD4l2NDnOGVtmgEgallwWg3k3lW3Gu2GJc3+jhHQC05nkC8TEA6WOvRa57fiVXNZlMEQfDXLbvEm1vBA9wDsy2gbjvaEnx28j8FtFXhlOq32FQA37hiS1wuPzcLmwwXEA+1TW8zY9OW6v8AstxGu+s1tQODvaNsRaALkk3sAD/lAzX4EaRyiQ7NEk6AEQRznu/bkZ1IMExHxG0g+Z/IWzcVcC4nrGsG8afNUGPpZgYP/sHoYifONEGocUf3tNLWNo+fqq96f4q0teQTy8j6qvegDUCC9HcgOagXcoFFc1CQbZVQwEV4UciAcrBKm4WUCEEgEzhHZXB0CxiOfQxdLhpUf/MDHATqdv4+iDofZ1veLgc5mCbQMwFgd46Wiy2lpP28+aqODYcCAAAGtMDckmS4jcm21tLq9bt8kASyLHWB4dY9FgGemvz/AMIlR11F5N5QRYbEfnRU1ThbXVHTBvMEkidNNIFyBzVyw3jnMdfRCeMtzfnzj+EAMZhQWkARB05KprcMBqZQO63vcriLgevqtgDw5sgTdJ18Mc0Aw2L9Ta56AIKSphGhzQLCb87gG++/NDwc53PFNgcYaHZRnIG0jQCdboPEeIlxLWAw2ZMEkutd0eU+Ce4NYPMmWtiDuRqen8oEn4h+ctcQMokNG5neQNYQGsIb3+6fleYPkrJ2BzHOYkF0Tee6SJ62HopYqIDQ0GNdy3T1QaP2kpN7rpmbfOIVA5bL2hwjzdoJbyHPa3h9ei15zYsRHigVcFFwRyEN4QL5Uu8JrKgvag2eobqJKlVF1FzwNYQRheqvDRfVDqYnkl3PJ3lBivi5H0VXicSZBEgzaNeisHdUlUpgvHQz6X+aDdezfa6pRJktI/cXEk73n+0ldI4PxVldsskjnBHzXDMMZ9oD7tmjxmx6QPmea6t2Fa8UO/dziSDo1o2Y3exGu8i5QbXBN5v+fnkonXXp8VJvxPyWKjrT8UAtCTy/JWDe4KI50ab7fnml6vdbA106/wAbIBNfldAgAQR5qWIeTcbjzkiEjXpZ5MWcZB8LelimaIDWjnA063QUzcBlcS4918T/AMpMHxlO0xAMAQYvFtdSPTVFxg3AF7wbyZ33Kl7IBpJiDYg/I/FAJ5ytjeJG0zpc+XwQjRkgggOAki0kaCQbz1TNWm0tDf8ASbW2jSOV/ghQWkFomdwD0ug1ztLwp0lzWuLy2BezomAbHmPyVopqSXC4IMEHULrGPxDmszc9Y0FtfVcw7Z4djantWEtqTcQLwJMwd5tabFAiVBxUcPi21BLddwiZCgA5CcEw5iFCC6xWJvlYL89gk3uI6prFPI0j0CQfiCNR5j7IJsqhZcJ0S4rDZep1YPRAQ1IS+bvfnMI1VkiUjUMEO9UDmHMwNASSZkiOZjXQLrXA8aGMY1z2lzmiA0zEtvIGkua+OjVybDMk65QbHe0z6K+4D2n/APHeAWyywFxmEkSdN7mPjZB1tuJ0F7nwi0mfhZHe6356LVeC9pPauBdBLoysEEsgCM3UnNcWAhXtLHnLcRz6Dlb8sUDFV2x0lKYonNzzfIGP5vyUcS/MBrc+UTaY8F5+IGXNfYgHUE2EoFX1D/UzWymR9SPjojurknoIOhmCLDkk6ru+NImCTppoNyfss4rFEQ3XNBDrQwkxeRy+SBhoBaRMkGdupy93XX8lQp4gFsXI1ud9eW2nmqrGVoeNWjvg3bEmAJj16LIxTrNgC4gkQb3kn9ptzOqC1D8ocAJy6iZI3HREZTJAAJiY5fLl5pBlb+o68bgi+u/whPsqwWhwBvrtJ38DZAk/EEEiCACBJ58/A3mVovbnAZw4tFs0wbHvbAnuggjTZbzxl7c8QRMaggaibmw2/wArSe0OIIDi605m97oSYJ6ag7eSDnD6bqZ68wQR1EgkEolHij27yORQK3vGbXPkhQg2TC4wVGyNdwsuWvYfEljgQthbUDgHDQhBdYpvqq2s0q14gyCfNVNSr4oFqtMi4QXPRqpSddBY0ast5pfGBB4VWuWlHxAvdBWPxdSmYa4gctQPIo9Lj7/3CbESLETZCxTUHCYTO4N56+G6DZeFcScxvtAYgQ0EgEgzcbnw+mu9cI7U5qnsyDGUOFpmRDm5hq4EER0PVc3qVL291tgPkPIL1DiD2EFpIgyADblJHPr0Qdnp8Ta4AhxeJkWtEQAOZOxUMRxMMysykudGxgSRBOwj4WXOX9rn5KbGkl7bl02OwPMk+AjkhN4z7Yse9/fl4N8trENeBaJzRB0HRB0LF40HuA+9pcGTAMR56jYFRzxTa2tBkCcu+XSAdRF1qPBOOCoC7KGOzCGucSCO9dnX3hHIxojYTtSDUlzgGlxywJgCZDpOZhJDrxEAINhrvzOHeN7NBEtzeeh+5S7sSWkg90RIcHTBJJtzuBfkSUtjOMMbDHMAIqSIloE2BF4IN4nXksVKjXMaS0QSMosHWJGYDUA89I8UDVfEOsQTLxmsSQYJJzTYg6bRKvOG4wZA4k7NA1gixHLUGJWu4GroWxlJOYSBcn9vKZ5wstxEFxJNNpILnZgRofdtNradZQX/ABFwqtIsSCT1HMcx4iVoHaek1g98AOHeJfLoEj3LB0jneVdYrigbcu7skEudAbobZjcAgbjdc749jpquNxMy2DlEWDml2u23rqgq8SBmt9fkbiygGyhOqSZknx1PVEpuQDc1MYTHOYIC8QCL/wCEB1IhB0DG4sBxDvKN/wCVWVyCU9xyiLrX6OJMwfJAeuCkKlVWLqoSWMw83CAWCMVmdTB8xZW7qQMz+SqPBn+oz/k35hXznXQVWOZClwqnZz+Vvr9kfE0xCSwuO9k4giWnWNQeaB00tt+fU6qTaMXRgWkZmmQfqs5dfkgSq0wfNBfRhO1GoaBAkjS1/P8AhSfj599sz7zgXNcbRJEwfTmjvZKA6lBBj1QWdPtTVaAx0VA0ZC1xJFiYygRAEc1c0+Oy6nUpnNlcHZSCSJEa8oIHkVopaQ6J6+ateH8SFJwcZcWk2BhtwCAdyJF9LT4oNqz+yqvpNMtnNlO7b+7GliPnFr2IxocGuBz02NcIJ1kXDjzuPRaBiOJ97O0kXJIN4O4HMSTB5W2RqXGXUahNnMP7Xe65m0awcp12QWvHMezOZLTmBBDXXg3zD/dmvB0ga3Ws4198t4GgOnKw0XquIDg4G5mWnx1B5jl4dUu5xOv51QAIRKblFwUGoGwp03oDHImVB0PtBgryVp2NZBXQ+0dCSVz/ABzSCQUEaVSVKoYS9IwmCdkCrh3g4WIIPxF1cl/eKo8VorHBVc10BsQLKtr0ZVrUZKXr00CWDrOpmRcbjbxHVXOHrNeJabjbceKrmU+ai/D3zNsdo+qB2s9DDEPDcRB7tSx2P7T9k06nF9j+eaBcNUXsRmhSAQVGNoWncJMOsrusybKlrMyuQeOk+qg47XUmO9Dr91Ovh3NjMIkSOokiR5goIUKcyslibwGHkOO1h8144a6BI00J7Vatw9tQla9FAtTcjgpcNKK16Dr/ABsW9VpfEMMHW+K3jjZlapiqaDV3MLTB2RGGyZxzm+6fIqva8tMIPVzKJwd/eylBqOlYwb4qt6mEF0aig6684IbnIMtpKTwhB9lISgUxVGUtRxj6RsZHI6fwrFzErVpygeo4ltQS2zhqDr/IRTJ1stfILTIJBVtguLNfDandOztj48kDBp81V8QoWkbK3qtjwSlWjMoKhjE2ygXARqIHloPTTwhJOOUkJvCVMozb7dED76QptyyeZ6lJ5x1S1XFkoYqzsgcYW7n5/dRqxFvqlc6kHoHOCUs1dtPaoch/ut84S2LwppVHU3atJHooYfEFlRtQXyuDgDpYg39Fa8W7Se3cHOoUgRO7zr/cg6HxOtvr+brXaz7nRWnEa6oqlS8oKXi9PvT6pMmRKu8SwOBB3VEWkEg7IMEqIMEHkQvBRqIL5wlDgFZw78zAegRA3dAKOSy0Tt91NzfiswIQQcEtWam36IDxKBB9NBqUeSarMusIIYPiRp9095vLceCtG1Q5uZtxvzHiqipSQ6dRzDI/g+KAmPpAOnmhOcmsRWD2yBH35pDMg8SvaT4KMrOa351QSb1WC+VCFlBkmys8HiaRptDwGubImPeGxMakX+CqwE9gRTyw/LIP7i8emUEfJBvOOffX0VPVcFYcRN/zqqx6AZcqviFH9w2+Sfbug190FS1yi5Zdusu0QW3DHzTCaaVX8KPd9U8/QfmyCQvdTJhDpKTvoPmgiYKCvPUEEHtQXBNfZAqIINYoVqKNRRne4PNBWhiVfYqzdqq3Fe8gEXJyrhAKNKoDOYva7o9psP8Ao5h9UkrXBtnCV5vD6RHQnOCRykWQVxXgF4KSCK8FJ6yTYeJ+iD//2Q=="/>
          <p:cNvSpPr>
            <a:spLocks noChangeAspect="1" noChangeArrowheads="1"/>
          </p:cNvSpPr>
          <p:nvPr/>
        </p:nvSpPr>
        <p:spPr bwMode="auto">
          <a:xfrm>
            <a:off x="307975" y="-2247900"/>
            <a:ext cx="356235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://weblogs.senecacollege.ca/lngray/files/2013/04/8_Darwin-1fzoj4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104775"/>
            <a:ext cx="2030791" cy="285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2089150" y="257175"/>
            <a:ext cx="2428421" cy="874939"/>
          </a:xfrm>
          <a:prstGeom prst="wedgeRoundRectCallout">
            <a:avLst>
              <a:gd name="adj1" fmla="val -65659"/>
              <a:gd name="adj2" fmla="val 72453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pple Chancery"/>
                <a:cs typeface="Apple Chancery"/>
              </a:rPr>
              <a:t>I concur!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870325" y="3257550"/>
            <a:ext cx="5153932" cy="3468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2"/>
            </a:pPr>
            <a:r>
              <a:rPr lang="en-US" sz="2400" dirty="0"/>
              <a:t>Survival of those suited to environment.</a:t>
            </a:r>
          </a:p>
          <a:p>
            <a:pPr marL="0" indent="0"/>
            <a:endParaRPr lang="en-US" sz="2400" dirty="0"/>
          </a:p>
          <a:p>
            <a:pPr marL="0" indent="0"/>
            <a:endParaRPr lang="en-US" sz="2400" dirty="0"/>
          </a:p>
          <a:p>
            <a:pPr marL="0" indent="0"/>
            <a:endParaRPr lang="en-US" sz="24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317626" y="4152899"/>
            <a:ext cx="5706631" cy="2158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3"/>
            </a:pPr>
            <a:r>
              <a:rPr lang="en-US" sz="2400" dirty="0"/>
              <a:t>Some survive and reproduce while others don’t due to limited resources.</a:t>
            </a:r>
          </a:p>
          <a:p>
            <a:pPr marL="0" indent="0"/>
            <a:endParaRPr lang="en-US" sz="2400" dirty="0"/>
          </a:p>
          <a:p>
            <a:pPr marL="457200" indent="-457200">
              <a:buFont typeface="+mj-lt"/>
              <a:buAutoNum type="arabicPeriod" startAt="3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37165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selection predicts…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4189829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Individuals in each generation will differ slightly from members of each previous generation.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Over long periods of time, small differences accumulate to produce new species and eventually major transformations in the history of life.</a:t>
            </a:r>
          </a:p>
        </p:txBody>
      </p:sp>
      <p:pic>
        <p:nvPicPr>
          <p:cNvPr id="1026" name="Picture 2" descr="http://1.bp.blogspot.com/-8iNgXiwAKI8/Up61ZSBPtgI/AAAAAAAAA0M/wHm6chkBmyg/s1600/evolu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718" y="5253446"/>
            <a:ext cx="3381375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720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800" b="0" dirty="0"/>
              <a:t>the formation of new and distinct species in the course of evolution.</a:t>
            </a:r>
          </a:p>
          <a:p>
            <a:endParaRPr lang="en-US" sz="2800" b="0" dirty="0"/>
          </a:p>
          <a:p>
            <a:r>
              <a:rPr lang="en-US" sz="3200" dirty="0"/>
              <a:t>FOSSIL RECORDS</a:t>
            </a:r>
          </a:p>
          <a:p>
            <a:r>
              <a:rPr lang="en-US" sz="3000" b="0" dirty="0"/>
              <a:t>Used to study evolution</a:t>
            </a:r>
          </a:p>
          <a:p>
            <a:endParaRPr lang="en-US" sz="3200" dirty="0"/>
          </a:p>
          <a:p>
            <a:r>
              <a:rPr lang="en-US" sz="3200" dirty="0"/>
              <a:t>EMBRYOLOGY</a:t>
            </a:r>
          </a:p>
          <a:p>
            <a:r>
              <a:rPr lang="en-US" sz="2800" b="0" dirty="0"/>
              <a:t>the study of embryos and their development</a:t>
            </a:r>
            <a:endParaRPr lang="en-US" sz="4400" b="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941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33400"/>
            <a:ext cx="8077200" cy="582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19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Divergent evolution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static2.wikia.nocookie.net/__cb20130819000726/playstationallstarsbattleroyale/images/8/80/Eevee-evolution-ch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7696200" cy="569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497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Divergent evolution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22960" y="1100628"/>
            <a:ext cx="3672840" cy="3579849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Similar organisms evolve from a common ancestor</a:t>
            </a:r>
          </a:p>
        </p:txBody>
      </p:sp>
      <p:pic>
        <p:nvPicPr>
          <p:cNvPr id="6" name="Picture 2" descr="http://www.biologie.uni-hamburg.de/b-online/library/cat-removed/paralle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1143000"/>
            <a:ext cx="4572000" cy="49647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2272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io1151.nicerweb.com/Locked/media/ch26/26_07ConvergentEvolMoles-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457200"/>
            <a:ext cx="6400800" cy="4495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510540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4">
                    <a:lumMod val="50000"/>
                  </a:schemeClr>
                </a:solidFill>
              </a:rPr>
              <a:t>Did these two species evolve from a common ancestor?</a:t>
            </a:r>
          </a:p>
        </p:txBody>
      </p:sp>
    </p:spTree>
    <p:extLst>
      <p:ext uri="{BB962C8B-B14F-4D97-AF65-F5344CB8AC3E}">
        <p14:creationId xmlns:p14="http://schemas.microsoft.com/office/powerpoint/2010/main" val="4132035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Convergent evolution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Large front paws</a:t>
            </a:r>
          </a:p>
          <a:p>
            <a:r>
              <a:rPr lang="en-US" dirty="0"/>
              <a:t>Small eyes</a:t>
            </a:r>
          </a:p>
          <a:p>
            <a:r>
              <a:rPr lang="en-US" dirty="0"/>
              <a:t>Tapered nose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r>
              <a:rPr lang="en-US" dirty="0"/>
              <a:t>Large front paws</a:t>
            </a:r>
          </a:p>
          <a:p>
            <a:pPr algn="r"/>
            <a:r>
              <a:rPr lang="en-US" dirty="0"/>
              <a:t>Small eyes</a:t>
            </a:r>
          </a:p>
          <a:p>
            <a:pPr algn="r"/>
            <a:r>
              <a:rPr lang="en-US" dirty="0"/>
              <a:t>Tapered nose</a:t>
            </a:r>
          </a:p>
          <a:p>
            <a:pPr algn="r"/>
            <a:endParaRPr lang="en-US" dirty="0"/>
          </a:p>
        </p:txBody>
      </p:sp>
      <p:pic>
        <p:nvPicPr>
          <p:cNvPr id="5" name="Picture 2" descr="http://bio1151.nicerweb.com/Locked/media/ch26/26_07ConvergentEvolMoles-L.jpg"/>
          <p:cNvPicPr>
            <a:picLocks noChangeAspect="1" noChangeArrowheads="1"/>
          </p:cNvPicPr>
          <p:nvPr/>
        </p:nvPicPr>
        <p:blipFill rotWithShape="1">
          <a:blip r:embed="rId2" cstate="print"/>
          <a:srcRect b="52648"/>
          <a:stretch/>
        </p:blipFill>
        <p:spPr bwMode="auto">
          <a:xfrm>
            <a:off x="381000" y="1149633"/>
            <a:ext cx="3886200" cy="1292509"/>
          </a:xfrm>
          <a:prstGeom prst="rect">
            <a:avLst/>
          </a:prstGeom>
          <a:noFill/>
        </p:spPr>
      </p:pic>
      <p:pic>
        <p:nvPicPr>
          <p:cNvPr id="6" name="Picture 2" descr="http://bio1151.nicerweb.com/Locked/media/ch26/26_07ConvergentEvolMoles-L.jpg"/>
          <p:cNvPicPr>
            <a:picLocks noChangeAspect="1" noChangeArrowheads="1"/>
          </p:cNvPicPr>
          <p:nvPr/>
        </p:nvPicPr>
        <p:blipFill rotWithShape="1">
          <a:blip r:embed="rId2" cstate="print"/>
          <a:srcRect t="50000"/>
          <a:stretch/>
        </p:blipFill>
        <p:spPr bwMode="auto">
          <a:xfrm flipH="1">
            <a:off x="4648200" y="1219200"/>
            <a:ext cx="3810000" cy="1338036"/>
          </a:xfrm>
          <a:prstGeom prst="rect">
            <a:avLst/>
          </a:prstGeom>
          <a:noFill/>
        </p:spPr>
      </p:pic>
      <p:sp>
        <p:nvSpPr>
          <p:cNvPr id="7" name="Up Arrow 6"/>
          <p:cNvSpPr/>
          <p:nvPr/>
        </p:nvSpPr>
        <p:spPr>
          <a:xfrm>
            <a:off x="1447800" y="4325257"/>
            <a:ext cx="1066800" cy="12954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>
            <a:off x="6019800" y="4325257"/>
            <a:ext cx="1066800" cy="12954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8200" y="5620657"/>
            <a:ext cx="72119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Different ancestor</a:t>
            </a:r>
          </a:p>
        </p:txBody>
      </p:sp>
    </p:spTree>
    <p:extLst>
      <p:ext uri="{BB962C8B-B14F-4D97-AF65-F5344CB8AC3E}">
        <p14:creationId xmlns:p14="http://schemas.microsoft.com/office/powerpoint/2010/main" val="3711954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Convergent evolution</a:t>
            </a:r>
          </a:p>
        </p:txBody>
      </p:sp>
      <p:pic>
        <p:nvPicPr>
          <p:cNvPr id="5" name="Picture 2" descr="http://bio1151.nicerweb.com/Locked/media/ch26/26_07ConvergentEvolMoles-L.jpg"/>
          <p:cNvPicPr>
            <a:picLocks noChangeAspect="1" noChangeArrowheads="1"/>
          </p:cNvPicPr>
          <p:nvPr/>
        </p:nvPicPr>
        <p:blipFill rotWithShape="1">
          <a:blip r:embed="rId2" cstate="print"/>
          <a:srcRect b="52648"/>
          <a:stretch/>
        </p:blipFill>
        <p:spPr bwMode="auto">
          <a:xfrm>
            <a:off x="381000" y="1149633"/>
            <a:ext cx="3886200" cy="129250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914400" y="3048000"/>
            <a:ext cx="7315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Organisms from different evolutionary lineages may evolve analogous adaptations to similar environments.</a:t>
            </a:r>
          </a:p>
        </p:txBody>
      </p:sp>
      <p:pic>
        <p:nvPicPr>
          <p:cNvPr id="12" name="Picture 2" descr="http://bio1151.nicerweb.com/Locked/media/ch26/26_07ConvergentEvolMoles-L.jpg"/>
          <p:cNvPicPr>
            <a:picLocks noChangeAspect="1" noChangeArrowheads="1"/>
          </p:cNvPicPr>
          <p:nvPr/>
        </p:nvPicPr>
        <p:blipFill rotWithShape="1">
          <a:blip r:embed="rId2" cstate="print"/>
          <a:srcRect t="50000"/>
          <a:stretch/>
        </p:blipFill>
        <p:spPr bwMode="auto">
          <a:xfrm flipH="1">
            <a:off x="4648200" y="1219200"/>
            <a:ext cx="3810000" cy="13380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2497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Types of Selection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01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Darwin…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Jean-Baptiste Lamarck</a:t>
            </a:r>
          </a:p>
          <a:p>
            <a:pPr marL="516636" lvl="2" indent="-457200"/>
            <a:r>
              <a:rPr lang="en-US" sz="2800" dirty="0"/>
              <a:t>Inheritance of acquired traits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856" y="2053772"/>
            <a:ext cx="6431643" cy="460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2002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gregladen.com/wordpress/wp-content/graphics/StabilizingSelecti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1" b="43764"/>
          <a:stretch/>
        </p:blipFill>
        <p:spPr bwMode="auto">
          <a:xfrm>
            <a:off x="1600200" y="2743200"/>
            <a:ext cx="5791200" cy="382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Stabilizing selection</a:t>
            </a:r>
          </a:p>
        </p:txBody>
      </p:sp>
      <p:pic>
        <p:nvPicPr>
          <p:cNvPr id="2052" name="Picture 4" descr="http://media.npr.org/assets/img/2011/12/12/ap111208147590-f6cde806515978bdca83686e99037cff2e8a7883-s6-c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2898342" cy="217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hghstrip.com/wp-content/uploads/2012/03/Largest-baby-Ademilton-dos-Santo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1066800"/>
            <a:ext cx="3263287" cy="23062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7385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Stabilizing selection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641016" y="4876800"/>
            <a:ext cx="5709568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http://gregladen.com/wordpress/wp-content/graphics/StabilizingSelecti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80"/>
          <a:stretch/>
        </p:blipFill>
        <p:spPr bwMode="auto">
          <a:xfrm>
            <a:off x="1641016" y="2590800"/>
            <a:ext cx="5709568" cy="336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dietwebreport.com/wp-content/uploads/2013/05/How-Much-Weight-Does-A-Baby-Gain-Before-Bir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2" y="914400"/>
            <a:ext cx="3762375" cy="202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108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Directional selection</a:t>
            </a:r>
          </a:p>
        </p:txBody>
      </p:sp>
      <p:pic>
        <p:nvPicPr>
          <p:cNvPr id="4098" name="Picture 2" descr="http://img.sparknotes.com/figures/A/a3aa6bb95c7d70781cc0089d17f9160f/direc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8686800" cy="430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324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600" y="4555671"/>
            <a:ext cx="7010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http://cnx.org/content/m44586/latest/Figure_19_03_0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48" r="41622" b="32705"/>
          <a:stretch/>
        </p:blipFill>
        <p:spPr bwMode="auto">
          <a:xfrm>
            <a:off x="732194" y="1066800"/>
            <a:ext cx="7527212" cy="535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414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ourse1.winona.edu/sberg/ILLUST/disruptiveSelection2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8" b="41045"/>
          <a:stretch/>
        </p:blipFill>
        <p:spPr bwMode="auto">
          <a:xfrm>
            <a:off x="76200" y="1066800"/>
            <a:ext cx="8686800" cy="503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Disruptive selection</a:t>
            </a:r>
          </a:p>
        </p:txBody>
      </p:sp>
    </p:spTree>
    <p:extLst>
      <p:ext uri="{BB962C8B-B14F-4D97-AF65-F5344CB8AC3E}">
        <p14:creationId xmlns:p14="http://schemas.microsoft.com/office/powerpoint/2010/main" val="40399248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ourse1.winona.edu/sberg/ILLUST/disruptiveSelection2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8"/>
          <a:stretch/>
        </p:blipFill>
        <p:spPr bwMode="auto">
          <a:xfrm>
            <a:off x="304800" y="1066800"/>
            <a:ext cx="5159433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8800" y="1066800"/>
            <a:ext cx="3200400" cy="3712464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Extreme traits are favored</a:t>
            </a:r>
          </a:p>
          <a:p>
            <a:pPr marL="0" indent="0"/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Population divided into two distinct groups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Disruptive selection</a:t>
            </a:r>
          </a:p>
        </p:txBody>
      </p:sp>
    </p:spTree>
    <p:extLst>
      <p:ext uri="{BB962C8B-B14F-4D97-AF65-F5344CB8AC3E}">
        <p14:creationId xmlns:p14="http://schemas.microsoft.com/office/powerpoint/2010/main" val="14028308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Sexual selection</a:t>
            </a:r>
          </a:p>
        </p:txBody>
      </p:sp>
      <p:pic>
        <p:nvPicPr>
          <p:cNvPr id="2050" name="Picture 2" descr="http://4.bp.blogspot.com/_XJHB6bRQ4Cg/TPNACPSerFI/AAAAAAAAA7w/RdJajgJLG8E/s1600/peacockandh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" y="1066800"/>
            <a:ext cx="4343400" cy="373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researcharchive.calacademy.org/calwild/2006winter/images/sea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/>
        </p:blipFill>
        <p:spPr bwMode="auto">
          <a:xfrm>
            <a:off x="5414962" y="381000"/>
            <a:ext cx="2590800" cy="317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researchraves.files.wordpress.com/2013/05/0000038122_2007030114154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22"/>
          <a:stretch/>
        </p:blipFill>
        <p:spPr bwMode="auto">
          <a:xfrm>
            <a:off x="4729162" y="3818824"/>
            <a:ext cx="3962400" cy="268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1623" y="6319837"/>
            <a:ext cx="4433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Superb bird of paradise mating dance video</a:t>
            </a:r>
          </a:p>
        </p:txBody>
      </p:sp>
    </p:spTree>
    <p:extLst>
      <p:ext uri="{BB962C8B-B14F-4D97-AF65-F5344CB8AC3E}">
        <p14:creationId xmlns:p14="http://schemas.microsoft.com/office/powerpoint/2010/main" val="1214945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457200"/>
            <a:ext cx="4191000" cy="5227320"/>
          </a:xfrm>
          <a:noFill/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Acts on organism’s ability to obtain or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successfully reproduce</a:t>
            </a:r>
            <a:r>
              <a:rPr lang="en-US" dirty="0"/>
              <a:t> with a mate.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Often powerful enough to produce features that are harmful to survival (i.e. attract predators)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Sexual selection</a:t>
            </a:r>
          </a:p>
        </p:txBody>
      </p:sp>
      <p:pic>
        <p:nvPicPr>
          <p:cNvPr id="9" name="Picture 2" descr="http://4.bp.blogspot.com/_XJHB6bRQ4Cg/TPNACPSerFI/AAAAAAAAA7w/RdJajgJLG8E/s1600/peacockandh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" y="1066800"/>
            <a:ext cx="4343400" cy="373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510540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Can lead to extreme differences in male/female phenotypes!</a:t>
            </a:r>
          </a:p>
        </p:txBody>
      </p:sp>
    </p:spTree>
    <p:extLst>
      <p:ext uri="{BB962C8B-B14F-4D97-AF65-F5344CB8AC3E}">
        <p14:creationId xmlns:p14="http://schemas.microsoft.com/office/powerpoint/2010/main" val="12332150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/>
              <a:t>Artificial Selection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data:image/jpeg;base64,/9j/4AAQSkZJRgABAQAAAQABAAD/2wCEAAkGBhQSEBQUEhQWFRQVFBcVGBUVFxgYFxcYFRcXGBUYGBUXHCYeFxojHBcUHy8gJCcpLCwsFyAxNTAqNSYrLCkBCQoKDgwOGg8PGiwkHyQsLCksLCwsLCwsLCwsLCwsLCwsLCwsLCwsLCksLCwpLCkpLCwpLCwsLCwsLCwsKSksLP/AABEIAI0BZAMBIgACEQEDEQH/xAAcAAAABwEBAAAAAAAAAAAAAAAAAQMEBQYHAgj/xABAEAACAQIEAwcCBAQEBQQDAAABAhEAAwQSITEFBkETIlFhcYGRB6EyQrHBFCNy0VKC4fAzYqLC8RZzkrIVNFP/xAAZAQADAQEBAAAAAAAAAAAAAAAAAQMCBAX/xAAoEQACAgICAQMEAgMAAAAAAAAAAQIRAyESMUEiMmEEEyNR0fBCcZH/2gAMAwEAAhEDEQA/ANRiu1FEBXYFaA7QUqK4UUoKYHQo6IUdABiuhXIrsUmAKOgKFZAFFR0IoA5iiNd0UVoDiiNdUVMDmhR0UUAFRV0aKgAqFHFFQAKKKOhQAUUVHQoAKKFHRUAFQo6FABUKOKFABUKOhQAVCjoUAFR0KFAAoUKFABUKFCgAUVHRUAFQoUKBCIFdqK5pRBQMUAroCiAroUAGKOhR0AAV2K5roUmAdCio6yAKqX1G5nu4KxbNkgNcuFczDNCqsmAdJ2q21Sfq5w0XOH9p1s3FYeYfuEfcH2pPoa7Mqx3PGNxBKvibmU7gHKI9FAqc4XdfsAMPiLqMpAPfZQZgnunbU+9I8uctlML29xdbyvkkfkUqJ/zS3sKgcdjVtuQoyAEOYMaHaJ36H3rjlKUpcYnTFRStlg4zzXirTgW8ZdbIQSpYSdPDwqW4D9Yrg7uIti6P8akI/uIyn7VXeGcLS6GOUknMzEkxtoQOh86iuK8FbC4l7LbrDA7ZldQwP3+xreObevKFOKR6JwOMW9aS6k5bihxIgwRpI6UtTTg2E7LDWbfVLSKfUKJ+807iuxdHMCiqL41fylO8VAMyDEsfwz4jQ6edOsNxFHGrKGGjLmEg+ngdxSvdDocxQiksRiggncnYDcny/vTfh+JZi+eNwRAiBrI840186L8BQ9oqOhWhBUTMBv8Aejql/VHjos4XsVMPeB9kB73zt81mTpWOKt0MOZfq5bs3Gt4dFulTBuFjknqFA/F6zULhfrPfDfzLNpl8EzKY8jJE+orNwZZh56V1IgkGY1/38VLkynFHpTgvGbeKsrdtGVbp1U9VPgRT+Kyj6McTh7lg/mTOPVT/AGP2rV6rF2jElTCoRR0mcQsxmWfCR/emZO4oRR0KYBU0xvF7NkgXbqWyRIDsASPGN6q31U45fw2FtnDsUz3CrOu4AWQAek/OlY5icU+QOxYvckm48kkep1M+PlWJSrRpI31Oc8GWKjEJI/qj5iKk8HjUurntOrrJGZTIkbgkbHyrzs2Fviwtye+8kJIz9nAi5knNlPe6dJrvA8ZxFpe1s3XSHCl0JCsSDlLLsTAO46VlTfkdLwejKFNOCYp7mGs3Lgh3tIzDbUjXTp408qhgKirqipgFRRXVFQAVCjihQIRFLIKTUUqKBnQrqiFGKADoUKOgBLF4tbSF3MKImBO5jaoz/wBUoRKq0a/iGX3Ap5xkA2HDbEDTx1FUfH4wzptMbeA+/lUck3E1FWWa3zihiUIXctOw8Y3ipjBcStXRNt1brAOvxvWd37a9jDGFuKq7bE6TO++kVO8icO7oumMyg2yB0bQGdNo2jxrMJN9jkkXGksRhkuKUuKrqd1YAgwZEg6b0pQmrGClfVXOuCU2tCLkQNNlJAHgO7EeFZPxDgF+8yXbYDrdRCIOXpGUg+BDD2q//AFa4sc1u2DohkjzKmfsRVdwXA2e2t1MXctoQSyCIX/Fl10n061zOSUmXitbI3C8Xa27qsZTlt5hsXOUMwnooBHma2TjfKWGxj2rtwEskEMpjOm4VtNV6+UmsDxV7O4CCAu0DQAaLt8+9afyTz5kC2MT+DQJc/wAM/lbxWevSiDinT8hJNq0aSaI0Joq6iBSefOOIji0Sc3dfSNAJiZ2k1S+J8v3bth8TO7jMCYJzEa+e4q6cS5ftYniF97ksyLaULJABykyfH02qH5g4CtvNF0qLjBskwgy6s0eUgT0rmmndl4NVQwTh9zAXbbXCcxUgakiGEEH7aeVaByndDYdcrBoEFh1ae996gLXKWcN2tx7mYiCT+FRGUjoSBoKk+S8ELDYmznzFbiN4GGTQlehp401IU2mi0UVHRV0kQVhX1QxbNxC7MwoCL6BR+5NbrWffUvldbllr8hWU7nqC2o9dalk6KY+zFhchp8RH+tB7gUd0gyI+aUfDwfHXSg2HlfDzjxqVleLJPlLHvaxdp0mRdT3BIBHmCCRXpJ2AkkwB1rNOT+QbfYYe9mzMV7SfA6FR7RV15owty5hmW1OaNhuR1A86pG4psnKm0iG45zYAXAMKq5tOoEztqZjaonCc1Wrlg3UTvAGFymTHgOtV3A4qb5W4O9JRZ0IjVZ8CIPzTfmLidzDtayIDnzGSAZaYC+QjWfOuD15H8l2owRceB84ZgjZWUMxBVtNBPQ9DBg1esNiFdQymQayfiWLystuP5jLI6wWIAXz2IrReWuHXLVr+bAY6lQZA8p8a6Pp5StrwSyRVWh3xfhFvFWWs3hKPp5g9GU9CDWJ3cCO1TCuQ6pirdoNESisVAj2j3rccdjVs2nuPoqKWPtsPcwPevPAvXHxAa2YuG6GWdsxbT7mrZKtGYJ0yzYzhSXuIHECzdW2rl3eQFbs9ioOoUFem4Ggqw8J5F7dVY5RZONa8V/xWhngKB4kxr0FR3EcZds2LeHzKMQbYtkam2Q82y0+Mnfx6Vo3LnDbmHwtuzdcO6AgsogHvE9fCY9qcUmxSfwSQFChQqxMFEaOhQBzQozRUAFQoUKBHC0qKTWq1zlzDesG1bwy5rjZnaACQig6KD+Ynb0pN0MtQrqKotg57IuXrdxbmVnZGOe4Y2001PhpVafmPEKy/w7XLdprjKTcOUSkGJ1EHUTUvuV2jfE2CgKRwmJFxFYfmEx4eIpaqmCC5wxwt2VkwC2voBJ/asZu8z3XxwM9zN3V6ARp7zFaz9Q8KXw0DTcT7SP0rFcNhLfZnu/zAWEyQd9Gmeg/Suab9TsvjjaLtxC72yoMxUqQ8DWdAYPhrFX7k7FpD2l3XKfKCorLv44MZQiQACPCYEE+Ogrnl7jt2zjHYEkhtdTqPMDfSNqnCdOxyj4N2NETTXhmOF60rjrvvuN96Q5jvlMHfYbi0wHvp+9dlqrIVujP74TGveZvzOxXxiSF+wFVleBXQ/ZAnIZOmxApzg2fOFtzI2qf4aLzB4AzfhDEbDcmOuteUpNO15OxpEJjeEWsPZ0711hAA3P8AYCoGzbIJnzPuKud3l4mSHk6gz4jeKgOL4Ts2K9fLr/s0J0xo1jkzGG7gbDMZIUoT45CVB+AKmqrv0/xKPgLYQz2ZdH8nDEt+oqxV6sfajil2UP8A9QIOMX7B/OttQ3g6LqpHod665r4LdvG3lRXAzAktlJVokeGUwJrOOa8QBxHE3LLHKLuYMDrmEBiD/UDWhckc7DFoUuZRdTcT+If4oP3qV22ilNbRYkcW7ZZ4VUQHeQAo1k1U+SeZlu8TvyTF8Rbkf/z2+01EfUTmpmY4e0w7OBnZTOb/AJdNgKiuR3ycRw2YQM2X/wCSkD7xQ5bGoaN0mioUKuRBWWfWDiNw3bVm25CqmdlGxZiQub0AMDzrUmYASTAGpJ6Aak/Fed+b+NG/i715WlWJykdV/Cv/AEgVLK9UVxK3ZDHM2U7DUT4ka/6U4t3FLICQilgHPRdYY+mtHhxntAbiZgbyNx8ifeuUwi9gS2jTPmNYifWuW1Z00z0bwXCLbw9tFbMqoAG0giNCI6UOLcVWwgJBJOgUbnT9KiPp3xn+J4faYiGT+U3gSkCR5ER7zXHMjTe01IQAeUmT+1dM58YWjkSuVMo96yMRj2uIoTLBYdGbYHXwppxHgtxrgW6ly6gabRtmMoOuRgGEQfzHpUzetZGDkMpJ0IG8nrVgt4ldCVjxPSTppXDCTTtnU3+iC5V4WLmOBvd9raCCdQCO8T5mTWnxVE4ZiuwxRaO4zZfZjv8ApV6rr+nfpZz5eyg/VjjLLaSwg/H339AYQekyfas54DYzuifma4ve12kfHWrBzjxU4jHXFUFlB7NRvomkgDxMn3ocm2OzxJtshzk90kfggGSfY1KT5SKx9MSL5jxxfEXmgyXKr4hbbQkfE+9a5yZx7+Lwiu3/ABE7lzzYbN7jX1Bqkc08APaZwktcIEKNyBv5T+1THJNs4XEmw2huW50P5gSQPWJrUG4z2KdOOi90KFJYvEZEZ4LZVLQokmBMAdTXYcwrRM0CSYA6nYep6Vjx+s2K7TWzaya92WDDw707+1d89fUdcRZS1hX7l1AbsqynQw1sEjVfGPDzrPJDo1rD4lLih7bB1OzKQQfQiuzWX/R7ipLXrWeLcB1tnoxMMR4bbVqFNOxMKhQJoUwOFqjcX4qLnFbS2wSEDo7dJCyY9Mv61eFNQ/CeWLdhiwLOZYjNGmaZ23OpFYkm+hoofKmOxDYu+2IuoU7xWSAGIbum3/yxvTrnrFF8MzIc2mcMDPdG7T4Qanjyvh5LdhalhqMika76HpTjH8NFyy9ogQyFOmxEAD0gfFYkrGnRJcn8XTEYVSkSpysJmOqn/MsGpuapfLuBt8NtqpJyDKr3Cd9++wGggnp0q4q4IBBkESCNQQdiD1rcXoTK9zNdJMDYD71mmP5eXtHaQOsebHStH4iA1xvWoXF8MV9SJMZa48snyOiCpGeYGwthHDGXZmhR1jan/B8I5uZmnMe/CgzqIge1WY8Bt2+8LSyd9J9vKadKRBzALMdIOvn5VPlbNUTnJeMyzZbTTMomR5x1qX5pScFf/wDbJ+IP7VRcJxI2rgMnugk+25geVaNYvLetBhDI6+xDDWuvE+UXEjNU7M44PgAyEjQkbjfUeNSh4rbw4GYx3T/0iaiMerYE37ROiDMh/wAVtpy+42PpVNx/GziMOQzRcV9F8VA3J6eEVy4/Rf7LS9T+DRsPxcXW7h7sH3O9UznbEkFiu4Gnl/ua45W4gFYD8KqJJkwZnXy1qN5wxBzepkn3/wDFY3KezVJIn/otxpreKfDt+G8hYf12xM+65h7CtP5u4p/D4K/dG62yF/qbur9yKxz6b68Rwzbd8j5RhV/+sN+MDbWdHxFsGPABjr/vpXfCXpZzTjTKpg+SGfC2r9jW4V76MZDePv8A3qvcQ4U9m4WQNZb/AAEGfPKeorT/AKd4ycN2Z3tuy+cSSKs12yrfiUHpqPGscb2jXKtMxLlnl29di41tnXcDxM7kn8tXLgfJ7o38Re0dWVlUbCGHzV5w4tr3LYAy6QI0nWkOM4kKoUfidgo+dftQoeWDn+iZmhXINFmrpIlK+rHMBsYQWUMPiCVJB1Ftfx/JhfmsWW7qR0PTwq/fWhz/ABVudhYAX1LtP7VneDtFmM9Nfj/WuXI9s6sapIkMBmVpEAfpOlOuLoVJnqFPs2v96a4G8e0C9QAPXWakOYsR346i0oPrE/vXI75HSqo0nkDiq4fgxuNACXLoH/MSRlHyftTPlniL37ZuNqWdp8d9/wDfhUBisV2XB8HbB0urcvN5l3IX7Cpr6f3R2AHhP/2NVm+TS/RzVSssl7DrcTb/AHNReLwjhGg+epmPT7VNneR71ziIyNMeca0tUZI/C4OTbDmWYr+3Wrhi72S27bBUZp8Mqk/tVYwAzXFjcsI8gCKnePCcLiAdJsXdf8jV0YPa2jE+0jK+RjONSTqUbQ6zsdK0r+HRWzBBmPUATrWTco4nJirTEhRqjMdgAskmdtI+a1WxfDAEGQdQZ0pYvabye4daVR+N4s2+JI4/KUb2Gh/U1cnuwCSY8ztWbNnxONgkd+92YgyIDDWfDKKMzqOggtmxzSd5oUx4GjmmPHccLOGvXD+S2ze4Gn3iuk5zzliT2uIfeGuNJB2EnSTt01q2DhS3MOoFoaQsFoClsrXAHEnQhiKpXDcaReAJ0ZhPrOhn1rU8By3if5f8wCx2RLLGvamSDO+5U+xFcs026RaLVbKv9POINh+J20JIFwtaI2nfKTrB1FbxNebON3HtY4ggg2nU6T+Ug5h6716Ow98OisNQyhgfEEA1fG7RKXYrNCuZoVQQmDQuPCk+ANcK1GwBBB2Ig+h0pANGAy69BSdsK8N67j1Gg6b01w90gG23ea2SsxuBsT6iKcpe0jw6VO7NUIcw4fNhnA8AfYGon6X45smIsGSlm4rWyei3JJT0DKY9an274KnYgj5qM5I4S1g4oOIm6oXzCrv96zvmmjWuLFccpzuJ2Y/fakrRAHmf1pfiqE3WqGx+KNpgYkEQZ8v9Ca5pvjIpFWjriGMKsQdNB6bwPcmm928GUg6jp4z4T41FYziGcqZkbQd99P0qW/hJDRuSD8dajbbKVSI/8LLlEHXXbbqfWKvXJ/8A+onQS2ngJ2qj8aGVPOZ+JP6VPcgcYVgbYO4DL6V1YtPZKe0Rn1BtTjNdv4YR7M8+1Ung/DxcJRVDPdeFB6FjAPtJPtWj/UTBf8G7/VZP+YZl/wC6uPpzwm2LbXsoNwOUDH8oyrMDx1OtY4t5Wjd1BMecY5Zw9nDp2VpFKsilgoDMMpBk7md6z/mDgxu2rrrtYUOwG+VmyT7bmtO5reLA/qn4B/vVa4VZH8Fj7j6K1vsh8GB8stKaX3q+P5CD/HZSOTbnZ38OZ2xFqT4d6D+taB9ZY/8AxwBOvbJlHiQGn7TVU5I5aa/fQkHsrbq7t0JXVUHmTHtSv1u4uTesWOiobx8y5Kj4APzVsXtbM5O0WblThTW7hbbOqz5nKJPzNWJMSO0ZJ1UAn0O1J8Ag2LbLqDbSD4yoqr8OxebE3X7xzXj8CQuk/hEfrW+kT7LHhbAW84BJLnOfLTLp8ClThC2Jts34UDR6kb01wmLVsUuUycrqfgEfoamyO8Pmmti6F5oprmaiOa+MLhsJcus2UqO75sfwj3NUsyUv6uuhdFIl1slp8muQPuDWaYNQLRbxOvzXb8Vu4nt7l64ztkUDMZgB5yjyFMEvEDL5z/auOe2zshpIecLssL2+gP7Gu+IYkvec+JPwAKcWFykwdtZ+Ki883SPGfvUk7bZVqkWJ+IF8FYDn/hobY6QoYx8TVl5HttkbK0yQIG2g395+1ZriMaxUJ0H71ov0ytstpSQYYkz5yR+n6UOOrIyfguQxTJ3TqT0pw13ukxvUbjbpGIueAyr8LJj5pvdxDEZQ28fr0qf3OLoXGyc5d1uyRoFMH4qQ5reMFiP/AGyPkgfvSfBrWV3Hgqj9aT5zk4K6FBJOQQBJ1uL4V3Y9Yv8ApF+8yDmJALKxoGvKD5gLP/bNaLyjiJw6+RMenSs355tOiWbTLlIZrjA7ye4n2D/NWfkjmFTZW2YDLoOk+R8/1qeP00VlsuXGUNzD3EXUshA9elUTlhCpw86MtxRO0d8DX2qc45zMlmzcLESAQqzqzHYR958BVTvXA2CzRqyR8gSfmaWd9McF2jbLeIV5KMrQYlWDQfAwdKjuZLYfDtbMfzAQAesCfeNDWH/TzjrYXGow/wCG7LauL0KuYBjxBg+1Xb6qcxvhcbgyv5LdxoOxzsFOnjCxXWpWjmao64b9MrC9mWEsrKxPiRB+NPvV8FmkOG4oXLaXBsyhh70/UVkRA8V5btXnDsgzgEZo1KkQQTUly4WGGRH0a3Ns+YQwp91g0tjbwRGdjAVSxJ6AamlcOQVDKZDAEEbEESD8VqIn2LTQrmaFbAQD0ljcZ2dp3C5sqk5QYmPM02v41balmMACTufsKg+MYl74tG2QthhnYu4QtJ7vdOsQJ96xJ0tDirEeVOMXcTiMR26dmWhrYX8OQQpEnXMCAf8ANT/h/FCyvmILWrr2mjxQmCR0JEHWnVpw9xHSIBifEbH2phiGtWsVdXKA12GOmrE/rU0q7NPfQfF+KpZa1cZiAtwDfQ5+7Edd6ncHjgL9yy2jx2g81nKfgwfes05jvpevBCMq23BIYxGXWZO1X7Hoq37d8zqhAIE6MAY9Ip3sK1sXxTfzT6Co7i+Cz2yBv0+KcW8Wtw5lOg0+KVuMIO3/AIqORWbg6M04SyLiGR4JzyDPTppV+wdqE13O9ZxxjAJc4rbCjulhmAJGq6yR4bVprRHtU1Gtm5Ssr/H7Ga0YIzSYnSelMeR8I1i8H36R5H96luMgtb0jwjr7HpTrl/BADU/76U3fJUH+JIc6PnwbeTIw+Y/eo36fYoxdHQwxHg0xv5ifiluc+IBMMbf5ngAdYXUn7AVH/T5Cr3QeqqQPQ/605S/OhpfhbJnmjGS9u35M7emw/Q1C8wI1vAYZROW5cLOB1Y6pPkP1A8K7xuJzYi+7bK2Qf0qNPvPzU5xzhvbYQ2x+JVDJ/Ug0HvqPepx/JObX9/tDl6IxQXKmIt2uGpc/KqPcf1DNn99I+KovMXLd3iR/iM8PHcU6qEmVT77+JNTnJN8XMJcwl0xIePHK/wCOPMEk+/lULyxzWuGvNhcQY7Nyit0MEj2rpjK4qiUo03ZeeVLTW+H21cZXS1lI8CoIqo3rV4RkAMgAjbffWr/hCGRiNVIMeYIqvuoVwselal0ZQXBsCyXLbHSNPYiKsXE0JiCVYagjx/em+Hs6rp4U7xu/tTQmcYLGFhDwHG8bHzFUX614mMFaEfivjXporHf4+Ks3E85SbUZ1IOpgQNxMaaVnf1EbF41baDCXx2WZmIBZTOkgoSpHnvrTb8AkUbBGLbg7tHxuaTxKQ9CyhHdIIYGCCCCPUHUUrdXvn0/0rmepHXHcRy13f+n9hUeh7xPoPvTe5iSGI6ju0pZbQeWvwaShQ+fIe2cPmiI8/mtS5Nt5bS66DKI9ayzBXMl2T+E1o/LTkhZ0LEGPARoJ9hSktE5dkzx7S/m6Mq/OopDDWP5to9M//aaLmXGAZJ9R/lP+tdcLxodkK/7gTWFBP1Ct9Fu4bcGe56r9gaeXnBEeY+1U/G8XawZGgcg+J10gem9SHAeMm9dKnMconUED5jzrqxZE0kRlHdlP+oGNS3xPNdUMi2bfdImR39vMTSHFeDK2S9hRKuACq+kgxOhGxHpSX1iwjjELdMZGtBVPmhlgfZgRUHwPjTi1lVogbeYjWsyXZbG/Anxjh953jKGZQFbLJiNifD1q54PlLNwkPnylbTk5hvlZjI8BFV7C4l+2Fy1nl0GZSYgT3iT166+FaZZfteFPpGbD3Np/wsNOvhSilLsc3W0Yxytwvt8bbsg917oJaI7lvvMfLQGpX6mcXt47iS9g+dFti3IBjNmYuBmidSNan8KLXBcML1wC5jbyd1Dp2akDu+X/ADHqdOlUTgNovildtixZvAEyY+dIqq0v9nO9mxclC4mEtpd/L3QfEA6VaLd/Sobhl2bOukD9Kd3rsKdY0H6E01oXZXefuOAWOyB1uXUtmDBALCftVwwlgJbVF2VQo9BoKy/maw5tJfEF0uh4OohSYkdRV35U5sXGW/w5Li/iT91PUfpRinyQ5x4snqFDPQqxMh7mCDAgzrvr41BYnk4u0G83Ykkm0y5gZ0jMTIHh4dKtGWhFLigtkStl7Cqli1IAMd4ASIgHMdJ8ddqF7g5u3UvXCVZdgpB+ZH6VLRRxS4ofJkBe5Psvda7cXtGaB39QAPLb5pxes4i4FQrbVBpGaYAJHd0n8MVMBa6ijigtkIMAuGtEW1hQCQB4+pptZxRaNMwIB7ve320qxlaLLU5YuTs2p0UfB8o3BjnxTwB+RAdRpEmNBpUhiLzG6EhhoSSVeBEaTEferP2dH2QoeFMFNlYxGAuuoCKRJks2gAHSN9akbGCKLM5mCnQaSY0GtSZw/hXUHqKaxJCc2Z/fwtxx2uJw7qwLEsz6J+EIAAYYHXbqakuX+J/ze9be2MrDvjLIHh6MB81YeJ8KTEJkYsoDo/dIGqMGAPlIqsczYM4a1LYhnZmfKCqqNQS8kH8P4d+oWufJhqXOPgtDJa4sPhuEz3TOoe5J9JmKuJLdNPWqNyMWOIKMdVUOfQgxB9xV7e+B1o+kg1Ft/sPqHcqRS+J8BuW2Y2LEmGZbisA+ctKjU6ACRNQ/GuSnxRF92Fi+yjOjDOpYCC2ZTpPpWlAE9IoHBA/iE10rGl0Rcmxny9b7DDWrTHMUthSw2J2O+sTVQHCsf2xZHRlnTMTp8LV7HDkiIMeEmP1pZbQAgDSlwvsfKiFsYu4t6wHBlpzRJVYQneNBPjUxicSCOo0ihcwysIYSDXIwS+BPXUk/rT40KyPThpMwzgHxg/tTzDWsgjfzp1loilPihWUbm3kd8ZeW6r27ZVSNEMtOveM9OlUzjPIGJtDRS86ZkBMddY2H962rs6LJSeNM3HI0eeLXK125dCkMPwy2RjoesATI/apTjvLVvC2J7TPdYgKgUrCgHOTJM+8VuZTxpjj+A2b4i6gbz1B+RrS+3oFk3ZjvKPCrOIzWrwcXBquUldNvDf1q+YDli5ZAykMANNSH9NTBqYwPJWGtXO0RGzARqxIgbVNi1SWO1UglPdoqWJ5d7YBbqvps07EjXXrt+lKYPlRbAAtEnXqdfOOlWns6GShYYpUJzbIHA4W4hgoSN5YqYJmYJM+FSJxqWyJ/EZGvkJYk9ABqafBK5vYZWEMARBGonQ7itRxqKpCcrdspfNzLijh3W124QtIUZsudO6SvXUD0g1G3eTu1ftLVn+HkQUIhSfEKPWOm1X+zgUQQiqo8AIrvsqOCfY+VdFK4byx2ZhngwRtG+++lWUi2cGbAOYdjk31aFnoZkgE09u4MMIYSDTazwG2pJE65d2P5Pwx4RJpLGo+0HO+zMuKXlxocXVudtLBGKEEACUzCO9JBGnjXXB+FfwtiXBLk5zIIgZdB41q64cDQaUTYYHfUedHD5FyIDlriJu4K45BUhXADaE5VnbwppyfzaMZkVkIkPvt3FEj1732qyDhSAECYO4nTzHpTXDcs2LUdivZQSe5t3hBkHxinTFZX+Y8fY7R8JcUooAClTrDCQV8CPA065M4WbKwRJB0f/EOhjpUy/AbTtmuolxojMyCYG2tPcPhFTRVC6zpQobsHLVDnNR1xFCqGQ8tHlruhTEcZaGSlIo4oATy0MtKAUYFAxPLQyUrFCgBPLQy0rlo8lACOWjy0p2dDLQAg1kGmHFOA28QmS6MyzI3BBiJBFS0UVICG4dyylkQmnSd2jwzHWPLapS1hguwpWjy0UM4y0IpXLRkUAJBaGSlBRhKAEstHFKZaKgDnLREV1NHQAnFFFKUIoASy0MtKxRUAJ5aLLStCKBCWWjyUpFFFAxMrQIpSiigQkVostKkUIoASy0MtKRQigBLLQilIoiKAE4oRSkUIoATijiu4oopiOYoV1FCgD//Z"/>
          <p:cNvSpPr>
            <a:spLocks noChangeAspect="1" noChangeArrowheads="1"/>
          </p:cNvSpPr>
          <p:nvPr/>
        </p:nvSpPr>
        <p:spPr bwMode="auto">
          <a:xfrm>
            <a:off x="155575" y="-936625"/>
            <a:ext cx="491490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0" name="Picture 4" descr="http://www.bbc.co.uk/bitesize/ks3/science/images/do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886200"/>
            <a:ext cx="491490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2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65" y="457200"/>
            <a:ext cx="8602536" cy="5638799"/>
          </a:xfrm>
        </p:spPr>
      </p:pic>
      <p:sp>
        <p:nvSpPr>
          <p:cNvPr id="2" name="Rectangle 1"/>
          <p:cNvSpPr/>
          <p:nvPr/>
        </p:nvSpPr>
        <p:spPr>
          <a:xfrm>
            <a:off x="3124200" y="3048000"/>
            <a:ext cx="2819400" cy="2743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62400" y="3581400"/>
            <a:ext cx="108921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41197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2009" r="-32009"/>
          <a:stretch>
            <a:fillRect/>
          </a:stretch>
        </p:blipFill>
        <p:spPr>
          <a:xfrm>
            <a:off x="-1536119" y="529045"/>
            <a:ext cx="12097895" cy="5757862"/>
          </a:xfrm>
        </p:spPr>
      </p:pic>
    </p:spTree>
    <p:extLst>
      <p:ext uri="{BB962C8B-B14F-4D97-AF65-F5344CB8AC3E}">
        <p14:creationId xmlns:p14="http://schemas.microsoft.com/office/powerpoint/2010/main" val="21981945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65" y="457200"/>
            <a:ext cx="8602536" cy="5638799"/>
          </a:xfrm>
        </p:spPr>
      </p:pic>
    </p:spTree>
    <p:extLst>
      <p:ext uri="{BB962C8B-B14F-4D97-AF65-F5344CB8AC3E}">
        <p14:creationId xmlns:p14="http://schemas.microsoft.com/office/powerpoint/2010/main" val="17178051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 Clipping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6737" t="3598" r="4178" b="5092"/>
          <a:stretch/>
        </p:blipFill>
        <p:spPr>
          <a:xfrm>
            <a:off x="232852" y="914400"/>
            <a:ext cx="4336508" cy="3967316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847500" y="1097280"/>
            <a:ext cx="4139184" cy="5227320"/>
          </a:xfrm>
        </p:spPr>
        <p:txBody>
          <a:bodyPr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000" dirty="0"/>
              <a:t>Wild grass from Mexico and Central America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/>
              <a:t>Can pollinate cultivated corn to produce viable seeds</a:t>
            </a:r>
          </a:p>
          <a:p>
            <a:pPr marL="457200" indent="-457200">
              <a:buFont typeface="Arial"/>
              <a:buChar char="•"/>
            </a:pPr>
            <a:endParaRPr lang="en-US" dirty="0"/>
          </a:p>
          <a:p>
            <a:pPr marL="457200" indent="-457200">
              <a:buFont typeface="Arial"/>
              <a:buChar char="•"/>
            </a:pPr>
            <a:r>
              <a:rPr lang="en-US" dirty="0"/>
              <a:t>What selective pressure did humans put on </a:t>
            </a:r>
            <a:r>
              <a:rPr lang="en-US" dirty="0" err="1"/>
              <a:t>teosinte</a:t>
            </a:r>
            <a:r>
              <a:rPr lang="en-US" dirty="0"/>
              <a:t> to develop modern corn?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Teosinte </a:t>
            </a:r>
            <a:r>
              <a:rPr lang="en-US" dirty="0">
                <a:sym typeface="Wingdings"/>
              </a:rPr>
              <a:t> modern Maize corn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949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reen Clippin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50633" y="1047087"/>
            <a:ext cx="6374253" cy="3588012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Teosinte </a:t>
            </a:r>
            <a:r>
              <a:rPr lang="en-US" dirty="0">
                <a:sym typeface="Wingdings"/>
              </a:rPr>
              <a:t> modern Maize corn</a:t>
            </a:r>
            <a:endParaRPr lang="en-US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633" y="4767786"/>
            <a:ext cx="6865593" cy="81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315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animals?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90600"/>
            <a:ext cx="4011930" cy="2311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533400"/>
            <a:ext cx="3708400" cy="2447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2971800"/>
            <a:ext cx="7277100" cy="368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019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066800"/>
            <a:ext cx="8327246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15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04800" y="1097280"/>
            <a:ext cx="4267200" cy="3712464"/>
          </a:xfrm>
        </p:spPr>
        <p:txBody>
          <a:bodyPr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 dirty="0"/>
              <a:t>Wolf </a:t>
            </a:r>
            <a:r>
              <a:rPr lang="en-US" dirty="0">
                <a:sym typeface="Wingdings"/>
              </a:rPr>
              <a:t> dog ancestor  modern breeds</a:t>
            </a:r>
          </a:p>
          <a:p>
            <a:pPr marL="457200" indent="-457200">
              <a:buFont typeface="Arial"/>
              <a:buChar char="•"/>
            </a:pPr>
            <a:endParaRPr lang="en-US" dirty="0">
              <a:sym typeface="Wingdings"/>
            </a:endParaRPr>
          </a:p>
          <a:p>
            <a:pPr marL="457200" indent="-457200">
              <a:buFont typeface="Arial"/>
              <a:buChar char="•"/>
            </a:pPr>
            <a:r>
              <a:rPr lang="en-US" dirty="0">
                <a:sym typeface="Wingdings"/>
              </a:rPr>
              <a:t>Selected traits for hunting, companionship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Dog breeding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914400"/>
            <a:ext cx="4181983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011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39464"/>
          <a:stretch/>
        </p:blipFill>
        <p:spPr>
          <a:xfrm>
            <a:off x="1981200" y="4668476"/>
            <a:ext cx="5397500" cy="2168034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5156" b="-25156"/>
          <a:stretch>
            <a:fillRect/>
          </a:stretch>
        </p:blipFill>
        <p:spPr>
          <a:xfrm>
            <a:off x="228600" y="228600"/>
            <a:ext cx="4672012" cy="5420553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Designer dogs?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1066800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95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tifical vs natural selec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066800"/>
            <a:ext cx="5410200" cy="561612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8268633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Structural Adaptation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418" y="1371600"/>
            <a:ext cx="6126018" cy="2419720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 smtClean="0"/>
              <a:t>Mimicry: When an organism mimics another organism to survive. Example: Moth Caterpillar defends itself by looking like a snake.</a:t>
            </a:r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571999"/>
            <a:ext cx="3291233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45" y="3962400"/>
            <a:ext cx="3352800" cy="245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447800"/>
            <a:ext cx="2356366" cy="346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04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Behavioral Adaptations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Type of behavior that is learned over time.</a:t>
            </a:r>
          </a:p>
          <a:p>
            <a:r>
              <a:rPr lang="en-US" sz="3600" dirty="0" smtClean="0"/>
              <a:t>Example: Caribou migration, Polar bear “hibernation”</a:t>
            </a:r>
            <a:endParaRPr lang="en-US" sz="36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429000"/>
            <a:ext cx="4419600" cy="3010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Charles </a:t>
            </a:r>
            <a:r>
              <a:rPr lang="en-US" dirty="0" err="1"/>
              <a:t>darwin</a:t>
            </a:r>
            <a:r>
              <a:rPr lang="en-US" dirty="0"/>
              <a:t> (1809 – 1882)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British naturalist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Proposed a method for how organisms develop adaptations that can lead to separate species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sz="2800" dirty="0"/>
              <a:t>Natural Selection</a:t>
            </a:r>
          </a:p>
          <a:p>
            <a:pPr marL="685800" lvl="4" indent="0">
              <a:buNone/>
            </a:pPr>
            <a:endParaRPr lang="en-US" sz="2800" dirty="0"/>
          </a:p>
        </p:txBody>
      </p:sp>
      <p:sp>
        <p:nvSpPr>
          <p:cNvPr id="4" name="AutoShape 2" descr="data:image/jpeg;base64,/9j/4AAQSkZJRgABAQAAAQABAAD/2wCEAAkGBxQTEhQUEhMWFhQVGBQYFhcWFRQXFBcXFBQWFhUUFhUYHCggGBolHBQUITEhJSkrLi4uFx8zODMsNygtLiwBCgoKDg0OGhAQGiwkHyQsLCwsLCwsLCwsLCwsLCwsLCwsLCwsLCwsLCwsLCwsLCwsLCwsLCwsLCwsLCwsLCwsLP/AABEIAOwA1QMBIgACEQEDEQH/xAAcAAABBQEBAQAAAAAAAAAAAAADAQIEBQYABwj/xAA5EAABAwIEBAQEBgEEAgMAAAABAAIRAyEEMUFRBRJhcQYigZETMqGxQlLB0eHw8QcUI3IzYhWCov/EABkBAAMBAQEAAAAAAAAAAAAAAAECAwAEBf/EACQRAAICAgICAgIDAAAAAAAAAAABAhEDIRIxIkEEUWFxgZGh/9oADAMBAAIRAxEAPwDeEpOZNkdk2FwHrhWldUcgBxSlyIBC9KmOCbKwLDSkJQwlcVrNR3MmGouJTZCwRhqpA8lR8Ti2tsSAVXV/EGHp/NWAc05Z+lljUXont63SF3usufGGG0eY3Mzr6oNPxfQk+RxG8W9kuxqNeE5r1T8O4pTq/wDjcJ/LzQ7tBVq14I/ufVCw0ED0pO6EHb2T0QDgjNKB2StchQSRyJW2Q2OT1jBg5cDdCFSEQQRmiKEBSVAhApeZBmFC5NcEiARjimOEIhCG9qogCLk2V3OsKc5NgJyQrGEEhIXhc50BQMfjAy2bjkgxkFxWMDba/wBzKx3iHxWGEtaATlmftko3iTjPKfhNPmMl52WO5i6zZA3/ABFCNvvoZ667CcV4rXf83MBteFWNpuK0WBwlMRzP82t3E/sPVX2G4OHkFgBGsFtusyi8yj0gLA5O2zF0sBV/KVKwuFdzag7zC9C/+LDRJbbQ2PvdTMPwwO/Cx3p5lF/Iv0XXx1H2Zjg/DHyD83rDrflv91tsO4FgLagLgPMHeV5jTm3SUODgkWgic4BHY5/dQOPzSBBz5dMyNyMnIxTasWTSdFngsU1xLZkj39lOLF5xhOLltQEG1pOhBNj2+y9DwOKFRgcPbODqOyaNrQsle0EYM7pZTHuXJxLDByc0hBDly1GskJzEBr0VrkDB80hCa0rpWoB3KuXCouQCMKj1H6jQpn+5M6JgrRnkU4oVz5u32SOqi31/ZDF7g3TXNBuNMx1QMFa/O9l3xhoornyJFkxr7X123WMHfVnT0WQ8ScUguAaOezZ2V7jMRyNc6bga7rI8NwhxFQ1Hk/DGQ1d1PdJNlYR9lXguEueS4yZm/wCY7dkZ2DDHhoBJGZGROoC1xpAgtaAIgdB/AQRgAKlhZrQL7k5pOdlUkgeB4KLF2f27q2w/BmjzN8ru1ultlNw7JCl0VNsJHZgyQOYNkflmD6FCrYEgyx3LOhu30Oit2hFbTnRT42Pzoh0Q8t0kDOc1CxmHfUby1G201HurwURsmvamSf2LyR494j4M6g7X4Z+U/l1grUeDeKS0tNiIsbAjcFaLjPDW1GFrgCD/AGyxnDuHOpufTM2uw/mafwq6lapk3HejckXPXL+7p7XWQMG6WC85GTmnvf8AyE8HZKSHOcuDkMJR1VCYYOTmFDa1OYVqMH5kQOQSua/3QCFXJocuQoJXFpBg5aJ5cIhN+JaPqmPWAMBuntqfyhOZomt+y1GHOqRI0KA6pF/6DuiV91CdVG+e2aKAVfF6pqFrHEHnJcdB09E/AuaAYPkbDfQZn3WX45xUtruAzADR0AuUp4jy0uT87T75qU4M6cc1Rr8LUkyD8xtGkBS2MBM7fUrM8G4lFFp1Bj6aq/4fXls9yfVSaodb2XWHIIsj4YmSqzB4iSrWkkYxMYFIpBBpBGDgEUTkSXsiOqjuGaJzoL3XTOicUwOJEj3Wax7OUtdE3v06rSVD+qzfiSpFNxGYH0QLJBDXDTTAcBeDGoN1MJm/v66rC0OJioHwflLCO4E2Ws4XihUa14yIj9lWKpkntE8FKh5Z9krDnGn7K5AOClDkEuIjX7JzXomDl2y4FNa6cglalZkPlcuhcgEgOKc11u6jSnB+qagBnsshT0Xc0hKDAWMCr1BqCRpfVVWKcGsc4/hkzP0Vi+4OkfZZrxXVLKD4/EAAqKNxEvZ57jsRzVXO3JRK2KkMOrYn0UGqbpwBI7J3FE1N7NDgjeJMG/oRmtpwKtzU9t1heCVpIbIvlNrbSttwilyMkZOuO4zC48q2ehjdxsu8I2HZn9FoMO2BmsI/i7abvNNlLoeKmvBl3L7W6qXBlLNyXwkCx2I8VU2cv/K13NeJl3sFZ8L8RU6tua+yDi12Kmn0aUZIZaof+9Gh+qgY/j7aedydEqaZuLRavFljfGWI5KNQ7iPdTG+JS75RbrEx2CpfGlT42GPJc8zf5lOltGdpMwnDcYWMdBuXAa6DNbvwfiCcOzu4X6Lz/C4V3I4zZro6mdVvvDeHLcOxs+YkmOi6Zr6ObH+fo1AqkhGa+6iYNlr/AF6qWW/wU6Qo4gnX0TQ6DGg+yTm2SgAmf7mgYe1/SyKQYtmlDcrLmvQZhzTuuSO6JEoSryXNSEpoKskI2Gahuy6LnOvKZzWQcDchKjvVZDx1Pw266T6rVubsqLxbTJpeWnzEf/neybi0hbPMwyTZGogtcZHcHZLhwRUvZXr2yZi+U791pTo2PHeyPwVlwQIAJvP0XomGpy0EZbaei88pQ2oIECZjQ+i33C8QPhtAXNlOzEqVFZxrwtVIc+l3gG6oeH+F6lZtneYEgtJAPeCvW8PUkCyZV4XTceeIduLdx1U45Gh5Y4y7Mk3wa0UhJZ8QmTFhE5ABSsD4YczlLiJ0i5MHXZaylhgM7x0HsmV3SfZK5N9jJcdIi8T4fNB3wo+IRaTabLCcQ8NYp1Nzj5njO8j0A0XqGFHk7FMxOGBy8p3RT4ivytM8hpeGK4Z8RrSx1rXBuNzmrlvD6tKhzVnHmMQPvK3LcD5gXmeXIXgH1N1T+Lr07aEe83WlkthjBIyRwQqubTazlaYcXAZ9Oy1GCwoETBIEW0HRLw2Phjy+ylUgBobZLow+zmzB2OtZPB7oYOqUO9yqkgoIRGwgNGvRFae6DCFY47rixc06pQUrMc3qkSuK5LQbKh6YCnLiromziU0lI7JNP2TpCtiqPiKUjWEYm6aSqpUTbswPGOBuaS9omL22Ci0sTziD5XCLjot9iaEgjdYPjHDalIlzBvlnG8LmyQpnRjloh4d8OOq1XCscAQ05rI4R3M4W0iBurplM2OwHuoZUdOJ6PTeHV+Zo/vsrCm/If32WU8PVTGdv3zWkp5/rC5WdJZA2uoD6oMnYxboVJ5ozWF4vhsZSLjTPxGySInmuZu1MlYlnoGGB5TGSe98heecL49i3/wDHTpuJjN4LQN5cVtsKSGDmMugTsD0WegVezsXUjJZ3j+IBZB1tH2VxiX5rD+I8XNUNm4j3Kmlcij0i+4THwx7ZqwabWVPwWeWMrnUHLPJWwNl24E0jizvdCh+6c0oefdcH2yVyAenMQZR6Jj+3QGOsDqjtelYUPBXTCHF5TWO0SsYPzhKht6LkoSsc697LpTH+6YHbKyWibClMIXByWVVE2DcmlPIlNVFJCUxItkoPEMO1zCHeUCSXflB1U55i6x/jDipAdSYTez41H5SpypsdWjN8zRUcGGWyQDv1VphqxkA9T0WXdVIIvkrbAYwOgO3zv9RsoZMerLYc26PQ+B1fL2/uS09F45ev8bLzrhOLdTI5xZ4sdD2Oq2GBxYIt6rjapnbd7HY7jRZAFOo86ljS4BNw/iJkSWVJGctII7qbSfH96qBjsSRdrZO/3WbHikybW43ShpbzO7NM93FLh+KNqPhkxrII+4uq/h2P57Op8p+/VW1Wq0wdvYJX9DNJLQzGVIvOnp2Xm2MxHPiHnqY7BaPxTxj4dMgG7pAv9VlOAUi57je4/s7p8cNWRnPdGx4FJYO5MX0zKvG6DJV2EhsNAgNj/CmGpddUI0jlnK2Fc1JG3qlJGeaTmTkwrGxKe/JCLsvrZPYN0Ajw7ZMc+/dI43SgApWMEa86LkNchRive5DlE5xkfRDIhNGVAcbHeqcTdNadkjmydim5uxXEVzkrv8LqbfVMqOAzMBP6FIHGcYKbC7pDRu4rN4bhQqNfzuPMdepuSmcT4kK1byiWMnl6nVyteGM/49pJJUskqKY1Z5/xDDfDdynRRWmCrvj7eaq8agwFRuarR2tnLkVS0aXhXHvL8Or8s2kSP47ha7hJf81MF7BEweblB1jMj7Ly1roVlwnjdXDvD6TiCDa6nPEpFsXyHHs9moPGt/8ACmUsOyxMEXka++qwtL/UBlWkG1KbW1g4k1IA52xZpjWVMoeKWGPNnouSeNwdHdjyRmrNbUw7LkD7T0KrMY8jL9fSFVVfFdNo+aw/sQolHxpQYeZzC94EtBPknrCVQcvQ0pxj2w1fwhVrc9es7lp0wCMjzuc6BTA03JR8LgWU/lAH7p7PErq3K15MEyAbNBjQI5bvfsumEUzmnKSv8j6ZNp7ypFL1zUenlYRCKH5j/CsRDHZOGwQ2vsnEpAheayZ8WEFwm0pCdFjEltScyic4UekLfZEGSDCghcVyY02uuSjECtIJGoQiSUXEXPumBiyaqxq9DWOIT2uKSwUTF4+IDSObc6AZuKN2K0Sq2JDRza7DO3RZjjWNdU8uQOYBvff0Up2Kc5trDf8AERoSqmo0gzfXNHm2DggTKIbAaOi0eFs0DYD3VBhGy9veVf08ie30U5spBGJ43S5arzpPqor6PxDLBcjzDqNQr/xFhb82hH1VDgsV8F7KgMua643Gy7cVTx17RxZVxyb6ZCdRQvgHQT2Wux9GjiX+TlpmJueaf+wGSpcTw6rTMjS4jKBnfVSjMMsZU36pWA6Sr3D4x1g+k0jciQp9DFU2gv5YjQNE6ouddo0cSfTKbB8MqkcxADc5cY7m6jPqEkuAsNtloquJfiCTENAmItAzBP5jsqupDKn/AKusR0/cJFK2VljpaZa8JxRdEkEDLft6LX4LFB7QdRn1XnXDSadVzdpI/f2Ww4fipAIsQPQhSkuEtFcb5Rpmha4nT/CewXjdRcLVkTeMjG4U1gm49N1ZU+ib0JO6LP7pjiAJTXvOnRZgOLrpaTb3uE6iwE3zR3UtP7dKERtk7oUM7Tkl5c+n1QYUOY3OVyGHAgT90qw1nYmq1riXua1ozcTboqpvGabp5LjfL0UfimFdVa3nc0hpBtIy06qthgBDYA2/dRh0VkqZIxVRzrF8ds/Uqte7IN1MEzc31RMS8kAxbqboGDPmnaT72H0T7oX2WBaA1RKzRBRjV6odW8pEMxnC23J2Vu8WF9LqDhKHl/t1Oe0Ft/VCbDFUZ3xNjDy8lMc05kXhZJtFx0XpOIwoLHAWtmLLDVK0P2i2eoMSV0YJLjo5PkQ8rYPh9YAwYE5G4IPVTuK8Sqlop81he2uyjuYHXDZ3hX3hzg9CufhVyKbj/wCKqDaSfkqDbY6KrhJ+VE1JJcbMpRx9RpsYGqsMPVfXcA3zEgTGw3C0vGP9P6tEnnEjRzflP7LPUmOwdXzAGYzyLTBU3NSWh1Fxe+i/p1qtWmKbQ0BhMsbDXWtLtzqs/W4Y4kumQDyyLt5um/dbXAcPZU5Kog/GMWB+UfNllqPVTPHOA+FSjkDGgMLGjKNu6lF0zoklJHnlSi7lbUHzMIB7Cyu+HVZHMMs/Q5+yHhKTS1wJiQRfQnqonDHcpLZyNv1hdGeGkyGGW6NTgqha5wmxgtnZWzKvqCs8/FZNIvHlOnZHwXEyC5jmk7bj+FDHKmXnGy9LwYslp2JGxt2UfDYlrrTeLDIo4qTHNmNVW7JUSG0y24MZWT21L9SmRaQE0VYIsJQMFeRlMfZJfQ/ymFwd330smNZImYHslCEaY/lcuFMnX6pFgmaex7hdxAM23kWhRnNIs7MD0I/dTzV0UTFNtzahRTKkSo/ymcvsoeGqx/8AYz2A+UImNMiPzEe2qh1MWGm1z9E4jeyyoVDqpFNs3JhozJWZxPFHOszPopWF4RUqEfEqGNQZWca7Mp3pKzXU4IBGSNTbZRcO1rWBrdLXlSaZsoMuhX01iePM+HUcOQHn8wIzGhW2BBCqeP8ADviU5HzNuO2qrgycJWRzQ5xMxgawIjIqS0xcJrqIDQWi4uOvdML/AOQvcxS5KmeTOPFnqfgPxfzAYfEOk5U3vuHA/geTrsV6COGYas0sq0abgfzMbP8AHovnTD1eUmQbix0GxPRei+DvGRpxSxDpa0wH/MW7Bx1b1XD8j4/GXKP9HRCfOPF9m4p+FMPh+cUKQYHjQmOkAmyyX+orebCUy7Npc128tIIXo9DFc0TBBuDp3XmH+p2IgVGaAl8f9oAI9lxtLkmjoxN00/RgsGZc+dgY9RYoGMZyVwR8rr2HVGwNqjSdbRvbVJxVpBkz22BzXoZo3EhidOyWWTb2/RGwVEVTDncrxadwEtMyGmMxPtZD5eUyPQ9V5iZ6LjYTH4YtgOcbA8ruux6J/CsbULD5i5wPSQP1CA/HPLS15BcNxY7EFVb8RyOD/lM32/wqRb6JyVbNbQxzhZ+2amtqcxBzlUL65c0GbEex36yp/BsSZgnOPfR3qihWvZceUgHlySNIOhRaY0T2gjRZmQCUilfDXJbY1Iy/JKBVyNk0Vrwc0lapadFNDGe4w48oI0Nz6KmptdUMCbmO5Wj4jQLpYI8157XAUvhuFbys8sak9VdTqJGUOUiPwrg4YJIl+5yCuqTS28zvb6J0c0EG3T9NklY2j7fqVBttl4xUdIc0z3CIP8INIwLFLklY6Hl2qI105oDk/mQMZ3iuD+G4x8p8w7nMKHUZ8rgLa9xmtTjaXOwjb5T12VNSwxALTkbj0BIHdel8fNr9Hn58W/wyIKd4ixIEzvc+ikYZ3JnkTHUbDqnvo+QxnzeuQsnu1F5EfSAuvnZDgbHwr4rdhyKdUl9GwAmSydW7jp7Kn8U8T/3L3OFxUcYjINZlEqrLxyiTkI/YwiUKDWVGud+KGzPyFxjmI1G65c2NLyRfHN7RWU3kEDUfVWHEG87AQM2/UIGOpcp6gkeoKLwyvzN5DoTH7KzdomlTGYCsXUxP4fsc1LaZVdgqnK4s05nBTGXEe68uSps9GDtBKtEPaNwoVfDQLyWn5t43HZS6b4Uik0EFKnQ7VkTDU+UOpl3M0AFp/M05O/hFwsxAMOYbblu36pWs5DLRIGh2OcLqtOSHMMCJ7XyVFKyTjRqeF4kVGgjPIjaFPL7gLL8ExAY+SYmxGhB27FaOIkp0rQj0x9aQcpSJrX2uuQ0bZjMVnI+qaKgcEaq6RdQQYMZFSRRgsQ60Zn+wrTCEfDaNAPN6aKqxxcIIvEXGijYXjbqZIi2x/RNTa0KpJPZf03EEzloP0TK9blHMfZPw1djwHNM75fZDxVPmIGgP9CT9lPWgWGa9x5nyG6Df+FOFhEW0TWuk7RkFxCDClRwd76/ukDoski8yucJ09VjD6T4skxNIFtjvkLzuh1CnBt4P4hYqmJ1JCZFcWiHXeGi+pBtNyNukBOri8gfMM+90tHE8jXj8dgCIs0zzwdCkp1JAbnI9B0Xoyi1s4YyT0Mc0SCNW/wBlGoDnbBFjbpCFSbIAycMzoQg06xYbaEyNI1Tva0L0xvG7NBP4mzP/AL0zyu+yr+GYm4dOt1ecQirhiG/NTqBw18lVsEE/9hPqspTeWyet/wBVzQnqv4Kyjv8A0sK9b/mqDqCI6hWtF9+946rMVap+LJ1Ge9rK64ViOYCc8j+hUMsdlsUiw1PW6fQqJHDXXTshm3fVQOkl/EiD3SsIAcLaEbXzCj5j7J2HILjKyBITDuh3eeXvsfqFsKWIDmNcJhwGem6x9Sn8zR/2b+sLQ8IxPMyIE5x3zVbIlg8N1J9FyRteNPsuSWNRkT/dkCtTOeikvTXjLsggsh4keWSI7LKY58uWt5fI7sfos1j6YgHdVg9kcq0R8JjXU3SCtVw3i7ag2dqP2WNKRryDIzCpKCkShlcT0QXEj+U0VN/5VbwrEucwE5qbWXM1TO1O1ZIBm31SvqAGJ0umUnQJTXNg9xJOqAQjktRksJBuMlDYTe5VhhTP96IdG7M7W4rTc4ESDk4EW5hqFJoVJ+WDBv6rPcWYA8kWkoVDEOZDmmCNf0XqQzNLaPLcPI2TaQItIvbcXzCiYqk5z3E5NiOpTOBY11WQ6O4se6nT5oKNp9D7rYHhdV0vbEl7Sw9J8wcO3L9VR8bon526/MtDgmzVadZOXYqr4gIDgk4+TX6NJ+KMzUBABOuXorXhtbldnmAq6o3yHoUfhp8wUsiDjezYi4n+zCEcuoSYD5T0hOxHzeq4z0ExQ72XYYec9xPoF1M5hJw8+b1d9ljMnvpZGLiR+yDwfEw594MAj0nmCmUzY9VSudyvJGcn6i6eOyctbNfRrSAQR6mFygYaoSxpOy5KNR//2Q=="/>
          <p:cNvSpPr>
            <a:spLocks noChangeAspect="1" noChangeArrowheads="1"/>
          </p:cNvSpPr>
          <p:nvPr/>
        </p:nvSpPr>
        <p:spPr bwMode="auto">
          <a:xfrm>
            <a:off x="155575" y="-2400300"/>
            <a:ext cx="451485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http://www.charlesdarwinblog.com/wp-content/uploads/2013/12/Darwin-you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91199" y="3062101"/>
            <a:ext cx="2721429" cy="301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2238829" y="3777009"/>
            <a:ext cx="3040743" cy="1806936"/>
          </a:xfrm>
          <a:prstGeom prst="wedgeRoundRectCallout">
            <a:avLst>
              <a:gd name="adj1" fmla="val 89072"/>
              <a:gd name="adj2" fmla="val 3895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pple Chancery"/>
                <a:cs typeface="Apple Chancery"/>
              </a:rPr>
              <a:t>“Survival of the fittest!”</a:t>
            </a:r>
          </a:p>
        </p:txBody>
      </p:sp>
    </p:spTree>
    <p:extLst>
      <p:ext uri="{BB962C8B-B14F-4D97-AF65-F5344CB8AC3E}">
        <p14:creationId xmlns:p14="http://schemas.microsoft.com/office/powerpoint/2010/main" val="26474175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Structural Adaptation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Camouflage: Blending into something. Example: Leaf bug blends into leaf.</a:t>
            </a:r>
          </a:p>
          <a:p>
            <a:endParaRPr lang="en-US" sz="40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169920"/>
            <a:ext cx="4191000" cy="284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79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Anatomy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Homologous Structures: The same physical structure, but different functions. Example: Salamander arm, Turtle arm, human arm.</a:t>
            </a:r>
            <a:endParaRPr 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7338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185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Anatomy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Analogous Structures: Different physical structure, same function. Example: Bird wing, butterfly wing.</a:t>
            </a:r>
          </a:p>
          <a:p>
            <a:endParaRPr lang="en-US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038600"/>
            <a:ext cx="3429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590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Anatomy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Vestigial Structures: Structures that are no longer necessary. Example: Ostrich </a:t>
            </a:r>
            <a:r>
              <a:rPr lang="en-US" sz="4000" dirty="0" smtClean="0"/>
              <a:t>wings, whal</a:t>
            </a:r>
            <a:r>
              <a:rPr lang="en-US" sz="4000" dirty="0" smtClean="0"/>
              <a:t>e femur bone</a:t>
            </a:r>
            <a:endParaRPr lang="en-US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3048000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760824"/>
            <a:ext cx="4286250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1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Genetic Drift</a:t>
            </a:r>
            <a:endParaRPr lang="en-US" sz="48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914400"/>
            <a:ext cx="5181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 smtClean="0"/>
              <a:t>Random</a:t>
            </a:r>
            <a:r>
              <a:rPr lang="en-US" sz="2800" dirty="0" smtClean="0"/>
              <a:t> fluctuation in gene frequency which can cause one allele to become common in a population at the expense of the alternative allele. </a:t>
            </a:r>
            <a:endParaRPr lang="en-US" sz="2800" dirty="0"/>
          </a:p>
        </p:txBody>
      </p:sp>
      <p:pic>
        <p:nvPicPr>
          <p:cNvPr id="6" name="Picture 2" descr="http://4.bp.blogspot.com/-JeqkZxrR65I/TZWu7Pyj6DI/AAAAAAAAB5Y/wRFkdpqHJiM/s1600/genetic-drift-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276" y="914400"/>
            <a:ext cx="3924724" cy="2809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262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Geographic Isolation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 geographic boundary that separates a population. (Iguanas &amp; turtles on the Galapagos Islands)</a:t>
            </a:r>
            <a:endParaRPr lang="en-US" sz="36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00400"/>
            <a:ext cx="3505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257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Reproductive Isolation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Members of a population are reproductively isolated from the normal population. (Trout: </a:t>
            </a:r>
            <a:r>
              <a:rPr lang="en-US" sz="3200" dirty="0"/>
              <a:t>Rainbow trout spawn in the spring. Brook trout spawn in the fall</a:t>
            </a:r>
            <a:r>
              <a:rPr lang="en-US" sz="3200" dirty="0" smtClean="0"/>
              <a:t>.)</a:t>
            </a:r>
            <a:endParaRPr lang="en-US" sz="32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660921"/>
            <a:ext cx="4986915" cy="3035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574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Chromosomal Fusion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00628"/>
            <a:ext cx="6096000" cy="5452572"/>
          </a:xfrm>
        </p:spPr>
        <p:txBody>
          <a:bodyPr>
            <a:normAutofit/>
          </a:bodyPr>
          <a:lstStyle/>
          <a:p>
            <a:r>
              <a:rPr lang="en-US" sz="2800" b="0" dirty="0" smtClean="0"/>
              <a:t>Two chromosomes fusing together. </a:t>
            </a:r>
          </a:p>
          <a:p>
            <a:endParaRPr lang="en-US" sz="2800" b="0" dirty="0" smtClean="0"/>
          </a:p>
          <a:p>
            <a:r>
              <a:rPr lang="en-US" sz="2800" b="0" dirty="0" smtClean="0"/>
              <a:t>All </a:t>
            </a:r>
            <a:r>
              <a:rPr lang="en-US" sz="2800" b="0" dirty="0"/>
              <a:t>great apes apart from man have 24 pairs of chromosomes. There is therefore a hypothesis that the common ancestor of all great apes had 24 pairs of chromosomes and that the fusion of two of the ancestor's chromosomes created chromosome 2 in humans. The evidence for this hypothesis is very strong.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1100628"/>
            <a:ext cx="2314575" cy="526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0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0" dirty="0" smtClean="0"/>
              <a:t>The </a:t>
            </a:r>
            <a:r>
              <a:rPr lang="en-US" sz="2800" b="0" dirty="0"/>
              <a:t>transfer of alleles or </a:t>
            </a:r>
            <a:r>
              <a:rPr lang="en-US" sz="2800" dirty="0"/>
              <a:t>genes</a:t>
            </a:r>
            <a:r>
              <a:rPr lang="en-US" sz="2800" b="0" dirty="0"/>
              <a:t> from one population to another. Migration into or out of a population may be responsible for a marked change in allele frequencies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305" y="4038600"/>
            <a:ext cx="581025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11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Voyage of the HMS Beagle (1831-1836)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100628"/>
            <a:ext cx="7373984" cy="250750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Traveled around the world</a:t>
            </a:r>
          </a:p>
          <a:p>
            <a:pPr lvl="4"/>
            <a:r>
              <a:rPr lang="en-US" sz="2600" dirty="0"/>
              <a:t> Capt. Robert Fitzroy</a:t>
            </a:r>
          </a:p>
          <a:p>
            <a:pPr lvl="4"/>
            <a:r>
              <a:rPr lang="en-US" sz="2800" dirty="0"/>
              <a:t> Main mission to chart the South   American coastline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dirty="0"/>
          </a:p>
        </p:txBody>
      </p:sp>
      <p:pic>
        <p:nvPicPr>
          <p:cNvPr id="3078" name="Picture 6" descr="http://www.audleyblog.com/wordpress/wp-content/uploads/2011/05/world-map3-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4" y="3194472"/>
            <a:ext cx="6421666" cy="331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601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Voyage of the HMS Beagle (1831-1836)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Observed and recorded natural phenomena</a:t>
            </a:r>
          </a:p>
          <a:p>
            <a:endParaRPr lang="en-US" sz="2800" dirty="0"/>
          </a:p>
        </p:txBody>
      </p:sp>
      <p:pic>
        <p:nvPicPr>
          <p:cNvPr id="4" name="Picture 2" descr="http://aviewfromtheright.com/wp-content/uploads/2010/09/lizard-draw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458" y="3494315"/>
            <a:ext cx="3559807" cy="288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static.guim.co.uk/sys-images/Guardian/Pix/pictures/2008/02/08/shells.artic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03" y="2051577"/>
            <a:ext cx="43815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275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30162" y="4056678"/>
            <a:ext cx="2471057" cy="6463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galapagos</a:t>
            </a:r>
            <a:r>
              <a:rPr lang="en-US" dirty="0"/>
              <a:t> islands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2520" y="1518109"/>
            <a:ext cx="3831380" cy="221601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Recently formed volcanic islands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Most of the species on the Galapagos live nowhere else in the world</a:t>
            </a:r>
          </a:p>
          <a:p>
            <a:pPr marL="0" indent="0"/>
            <a:endParaRPr lang="en-US" sz="2400" dirty="0"/>
          </a:p>
        </p:txBody>
      </p:sp>
      <p:sp>
        <p:nvSpPr>
          <p:cNvPr id="4" name="AutoShape 2" descr="data:image/jpeg;base64,/9j/4AAQSkZJRgABAQAAAQABAAD/2wCEAAkGBxQTEhUUEhQVFBQXGRcVFxgYFhkYGBkVFxkZFhoWGhccHCggHB4lGxcYITEhJSkrLi4uFx8zODMsNygtLisBCgoKDg0OGxAQGzQkICYyLDAsLSwsNCwvLDQsNywsLTQsLCwsLCwsLCwvNCwsLCwsLCwsLCwsLCwsLCwsLCwsLP/AABEIAOsA1wMBEQACEQEDEQH/xAAaAAACAwEBAAAAAAAAAAAAAAAAAwIEBQEG/8QAQxAAAQMCAwQFCQcDAgYDAAAAAQACEQMhBBIxBSJBURMyYXGBFFJTcnORkrPRBhU0oaKxwSNC8DPSFiRiguHxQ7LC/8QAGgEBAAMBAQEAAAAAAAAAAAAAAAECAwQFBv/EADQRAAIBAgUCAwcEAgMBAQAAAAABAgMRBBIhMVETQTJhgSIzcZGhwfAFFLHRQuEjUvEVcv/aAAwDAQACEQMRAD8A1tjbNpOoU3ObLi0Ekudc+9eyoJo+ac5J7m1V2HhzD2UwWjrDM7/cuaF1eE9+zO6pllarT2W6Lbvs/hQJ6IRE9Z+nxLkdSa0Z6Co0mrpGbTbs4tzBojKXf/JoCGxE6yRbtTqz5J6FPgk6hgAP9J05smWKuYOy5rtmdLyo6s+R0KfAdBgJaBScc4zNIbVILYBkX4Tfkp6s+R0KfA7DYDA1C0NpyXMNQXeNwHKSd610VWbdrkOhSSvYkNl4L0X5v/3Lo6Vc5Ovhb/8AoqrsnCictNr7+c/dsLda/PxU0oTk3mbRGJqUoJOEU/x6/nByns/C/wB1AdkOf/uWkqE/8ZGEMVS/zh8iw7YOGdTJZSE+s+ZHDrLBOUKijPY6pQhVoOVNamZ90UfM/U76r0MkeDyM8uQ+6KPmfqd9UyR4GeXIfdFHzP1O+qZI8DPLkPuij5n6nfVMkeBnlyH3RR8z9TvqmSPAzy5D7oo+Z+p31TJHgZ5ch90UfM/U76pkjwM8uQ+6KPmfqd9UyR4GeXIfdFHzP1O+qZI8DPLkPuij5n6nfVMkeBnlyH3RR8z9TvqmSPAzy5D7oo+Z+p31TJHgZ5ch90UfM/U76pkjwM8uQ+6KPmfqd9UyR4GeXIfdFHzP1O+qZI8DPLkTUwTKdSgWNyk1CDd2nRVTFzzA9yxrRShob4aUnUV2M2B+GpeqFtHY55bm3gcS1syNbSPosK9GU9UzrwmIhTbUlv3F4jHijUbRdJbVs0iIaHWBPZJhctaUZpP/AC7nfhozpScb3j29Tz7WYYODQagfIw0ANnM1wivrESAIXMdgypVpVA59XO89IM29TbJIdRaIDtwC5koSXsJim/8ALGHkCnWaDDAA1ohxMG+VrZkaoDPp5aLW1RTe1ophokNBqB7pBMGx0seC68O1FZ2jz8WpTkqSe+vwNShVDmhw0IBHiu+MlJXR5E4uMnF9jrNTaL++wv8Ax4JHuWntHW+ny1en39SSsZmjsqtq094+i4cXTfjR6v6dWWtN+hTqUt4gEakarqjP2U2cE6ftuKfcUtDEEAIAQAgBACAEAICptNzujOSQ4loBHCSJPuVo2vqUqXtoUG4quMxc02LWdUuAgGXgC5kx71a0TPNPuMfiq5a4hobla22UklxF47ktG5LlNptHcPXq9IJuwkNMtI0ZJcOVyjSsIylmNVZmxTx3Xoe1Pyayxr+A6ML71C9gfhqXqhaR2MZbmgrFSGIwNKsSas58oa0zYBtwAOBvquSdC0rpXuehTxbcMsnZrbh+TRPA4GlZrhfMHh072bNmgmNJ4KlfDWWaPqa4XGXeSfoX27CpxlJqFuYPDS6WghxdYRzJXCeqdbsKkC29SG5src26A/rNiOqRaOSEWMfF7Iph2WXua0jK1ziQABYRyEr0aNKMoJs8bE4icKslH4X7k8NQDG5WzAmJvqZhdMYqKsjiqTc5ZnuTbxvN/dYW/wA5ou5M7WVlbT56vX7ehJWMx9Og/UNPYVlKpT2bOiFGr4oxZCdcwv8AsVa22XYpe1861+5Wq42nLpN23dYwI5mImOCqqkVpwXdKUkpJbi/L6cgZrkAixuCCRw5A2U9WG1yvQqWvYj95UvO4ZtDpBM6cgVHWhyT+3qceR1m0KZIAdJNhY8DHKylVYPZkOhUSba2A7RpxOcQcw46tuU6sN7/iJ/b1L2tx9diy0zdaGLVjqEAgBAZVXGVOlGUHoxLNLF2UmZ1sYC0UVYxc5ZtNhVLaNSGuN90Zt0gAufEm02HJTlRCqS3Js2lUMbjeE9b+55aI8BKjIiepLgi3aNTUiSDUJaGkWbYAz3zZMqI6kv5NLBVi9mYx4AgfndUkrM1i7q4rHdeh7U/JrLCv4DqwvvUL2B+GpeqFpHYxluaCsVBASpm4nmFWXhdi8LKSuegBm4XitNaM+mTUldHUJMvalC+YaGx7134SpdZGeR+oUWpdRbdygu08w08BhGQZbvTeeJgG3hA8F5dSvLO1F6Hv0cJDpwc1d2+Wr0KNd4zEgQOXcvQpxeSzZ41WUeo3FWO+UOmZvz4qOlC1raE/uKjd768linjA61QT+XjKxlQcXmp6HTDFqay1lf6fUz8XsqlLstR2VxlzA6ATbjHYFWEZyuppr+P7L1J04WdOSdtPO3x2+Ytv2eiHNDgRocwJAvYc7OROinvqJLEyXh0/n6lZ+xWCAc9mhusWALRw5ErVUYPVM53iasXZq3fYGbJYIILgRN7cfC2nBSqEVsQ8XN6O356nPualEb0RETpYCR22Cft4WsP3lS9y+1sADlZbI5m7u51SQCAEBT2niHMa2DlBcAXROUc4Voq5SpJpFOntJ4gGHAucGvdLQWiOQ1JP5KzgiiqP/Z0bYdDjkAghtzpJI3uWn5pkHVfBKltV5LNwQcgNz/fOngJRwQVV6aGqszYp47r0Pan5NZY1/AdGF96ips6tkwTXDUU5HfwW1NXsjnqu12RbtOoCQ9t2NGYaAuc4AOngIK0yLsYKpJb9hrNpucN1gs0uMuMQCRItcFRkS3LdRvZCqG1Hkts0ghkwf7nuItbgBopcEVVR6G9RxDm9UrnnShPxI7aVepS8LNChtIHrWPPguKphJLw6np0v1GD0no/oWumbE5hHeufpzTtZ3OzrU3G91Y5SDCJaGx2AKZuadpXIpqk1eCRGqXZX8TO7Gug18ZUUknP2ti2IbVN5N7fUyfJX+afcvU61P/sjwP21b/qxD3AakDvMLVa7GD03JsfBkgHv0VZRurXsXhLK72v8TjagmRHYOH7o43VrkKaUr2LQx74i3uWDwsG7nWsdVUbCauLMguy2tcDitI0YpWiYyxEpNSlZ/FES6eA8FdRt3M3K7vY45qlO5Eo2sRUlQQAgBACAEAIAQAgKeO69D2p+TWWNfwHRhfeooYLEObhaAbq6G6ZrXJgeC3pq6OatJp6Dae1XAhj2DPYPuBqC6zeNh7yruHdGSqO9mtTo2qTlIa2CHOIDgTla2YPmmSLJkHVvsQp7Tc0b4E5WHg0AvJiTwED80yLsQqjW5q0Xy0G1xNjI8DxWbNk7q5NCQQDaFdzDI93ArOpSjNWZtRrzpO8S1htpNl0gzmkxpOUaeELieEd3lfzPV/8Ao6R6i7aW+LNJjwQCNCuWUXF2Z2wkpRUkec2thy6uXjJpl3hmjS7eRXr4Z2pJHzuNTlXkzPZs58b1UnxMf2zMm9gfet8y4OTpvuyFPZbxl/qRE6TaY0k8YuDa6nOuCFSfJIbPqWHTG08Xame3tGvJVdSPBKpS01H1sA4tYMwOVxdmMuMSe29rXUKauXlSaS1FU8DUBbNUkB2Y3de47ew20urZlwUVOXJp8Fl3N+xFWKggBACAEAIAQAgBAU8d16HtT8mssa/gOjC+9RSwOI6PB03AAkNaBOgJMSTwC2pq+hzVZZdSbdpQ4hwY9wLWtcyACSCYLibRHPitMnBkqlnrqcqbSpkPaaZiCCRF5gESO8XRRe9w6kXdWO/erY/051m7TZpDfG5smR8jqK2xrALM2BAQqVmtIDnNBOkkBVckt2XjCUtUiIxLDo9vxDgmePJLpzXZ/Ig3GMvL2a23hpA7ecqqqR1u0XlRlZWT210+P2saOB2gxkhzhFuItNh71hiKWfVW0OnBV+ldSTs9vTcbjMISczd4G9ko14pZZaNDFYWTl1KeqYh2FcATa2om47wtVXg3b/w53haiTfG6vqvQs7PwAeMz5A4cJHNcmIxTUssGb4bCqcc0xgwbS9oynLDtJiZ0Pbb81yKcrN31enmb9GLmll01GVtktJGU5RxGv8rWni5wVt/iKmChJ3WgkbHPnjjFvdK0eOl2RmsBzIp1qJZuuG9rraNP3C66NZVNUclWk6ayyWv2EroMAQAgBACAEAIAQAgKeO69D2p+TWWNfwHRhfeoXsIThqQNxlC1jsYy3LnQNiMrY5QI9ym7KWWwdC2+629jYXHJLsWQCi3zW+4d/wC6XYshiEggMnaL2iqRMF1MzYGzcxAE6E3XNVaU/Q7qCk6d7aJ/zYzRkc0AZyQGgQIMuuRqZ0IPeuf2WrHX7cZN6a3+n5dDsU5jukEPGUueYjiAyP57bq83F38tfsZ01OOXbWy+52vTgPeS4XAJ3YLmObDQ2bQWx70kt5fmlhCV3GC++l076nosFinZWuDpkA9hm+i6XCNSOpxKrOjN5dLDaVU5584wRzBOipXpp0muBSqy6t+d/U9EBFhovHPatYhkImDreDp70Is1sDalwII9yBSGIWK9am1zocBEWB4ns7v5RNp3RlKMZO0jJxGAc10N3uNtQO1elSxkWrT3PNq4SUZezqIfRcNWkeC6I4inJ2TMJUZx3QtbGQIAQAgBACAEBTx3Xoe1Pyayxr+A6ML71C9gfhqXqhaR2MZbmgrFQQAgBACAVUw7HTLWmdZHK38qrhF7ouqklszj8Kw6sadOHLT9z71DhF7olVZrZkDg2Gc1NupiwuDBP5/soyRd7ou6ko2cZPbXy3X8fyS8jpzORs6zA1U9ON72Kdapa2ZjabA0AAAAaAaKySSsijbbux+GoOeYbrr3dqwxFWMI2fc1o0pVJez2PSLxz3ThKAS6qMze2Rx48PyUFHJXR2p1gJNxwOnaQge4VGAX7RJ1OvNA0kc6QAmLg8hMHSJQXswBNxBEniOECTyQa6mJjaGR5A01Hd/7Xr4Spmp2e6PHxNPJUaWwhdRziTi6cE52QLHeFjyVM8eTTpT2yv5EhWbMZhMxqNYmPddTmXJGSVr2InFsABL2wZg5hBjVRnjvclUpt2s/kBxTL77ba7wt3qc8eR0p8P5DWPBEggg8RcKU09ijTTsypjuvQ9qfk1llX8BvhfeoysDVq9FQbTkAsFw2bkwZP9sC/aqTlO6UTWnGllcp7/H8vfY26AcIaZdAu+Rc90ytY5lo/mYzVNxc07O/hs/52Oio6CchnlmbftmYTNK18v1J6VLOl1NObP8AjclmMgZbHUyLdnarXd1oUyQyt5tVsrPX+vUiKjr7htpcX+niozS10/2WdOneKz776PT+/Q6Xu3d031uN36+CZpaaf6Cp0/a9vbbR6/16hnMndNtDI3vp4pmlrp/sjJTtF5999Hp/foRdVdlByEniJbbxmFDlK18v1LdOnmaz6LZ2ev3XqIweMzlxggSIJI1gDLHfKypVs932/NBNQdOEr2fFny9b7eQ/pXZZyGfNzN98zC1zStfLrxcnpUs+Xqac2f8AG5PMcwGW3ORryjVJTa3WhRQi4Xza8Wf87G3hqTm0z/SOcWs5suvrmmPfyXiVKkptyZ7tPDUoWipfF2f/AKNNaoHABpc2N67RlPLtPcqXYUVZvNt2tv8AnmS6Zzg/c4HJvNOfuvbxS74LuEHa0t/J6f36HGVHFjP6ZMxmBc3d7SSb+CXfBEYQaazfDR6/nmMY4guApwBcGW7x5RMjxS74JyQSVn8dHoRNd+UHojJMFuZthzmYKXfBbJDM1m05syYe7NlybsWdLYnll1U31K5Y5b314t+Ih078k9Ec0xlztmOczCi7tsWyQzWz6c2f/pmYii4v/qB5LrjIQWt1hsEX79LrSFWcH7JwVMPCScpy9rskn/NrfMr1MHWaCTTJjk5t+Z1su+njk17S1MKn6flatO67uz09O/oYD9j7oDSQSS6TlIaXAyCONjwV3Qdlb7aExxMLttrTRKz9r17eoUtkRN3DKN2C2C7LkLhNxbmioNenw+H5cSxEHbVO++j0V769n6DaWzMrWgBxGdr4JZulv7g9isqVkkl3v20KyrRlOTcls0nZ63/i3mQOxW5ndeNW3b5weRa+vEqOh7T49PiT+6tBO6v3Vnxa/HyLmEpmnTDQ0mCbEtkAknXQ/utYZoQSS+qMaip1KrvNWtvZ7/Df7Eca49LQEW6QmZGvQ1bRqq128rVhhoxzJ5tddLeW99iOwPw1L1Qto7HLLc0FYqCAEAIAQAgBAU8Q8slzWixv22G9/HgvK/UK9XDR61JJpP2k/wCb/Q9v9MwmHxc1QrSs2rxa7Wb0a+vYnhMXn4ERry96tgP1OOL0UGmt+6+ZX9T/AEeWBs3UTT27N+mv8lkL0KjtFs8iKu0jfw1AtaGXAEzeZJvrrqSvCPchDKlEstEaIaWsIqszAhoA/wCq2v7qCjV9EPAUlzqEisVWyMe8gkMa58DU5QTA7bKJOybLRjmklyecw/2pcTmc2n0cE7r96f7RBiZJGkrzaePcrydra6X10ParfpUY2jG920r2WXX4ar1J1ftDVpwatJoa+m6owhx4CYPLh7+whXjiqicc8VaW1u3xMpYCjJTVKTvB63Wj+BKtt+rloZKbHPq57EkCWuDQJ4TOqLFzcISSV5OxP/zqaq1YuTtBX+lxQ2/iIqnoqf8ARnpBmPCRbnokcRWcpRaXs77iWDw2WElKXt7bfUlQ2tTq1KLAymS6RUiQWO4AeEqaP6i3KEYvV776GVf9FhCFWU1pHw7a/E1cXssESyx5cD9F7NLFTg/a1R8/WwcZK8NGZdWg5vWaQvRhXhN2izzp0Zw1kha1MgQFPHdeh7U/JrLGv4DowvvUL2B+GpeqFpHYxluaCsVBACAEAIAQAgFlkhwJkG3cIFv85rKdNVIShLZ6HRTqulOFSCs1Z/Fpv6dhdOkGvgCAW/8A1MfyuKjQhh8VlpqylHb/APNl/DPQr4mpi8Fmqu8oT38ppv8AlFhei1fRnkGvsnFl244kkXB7OS8rFUFTd47M9TB13NZZbmhUBgxquU7XtoRp1GwIsNPHl3oQmrDELAgMmvtJlSo/DAuY4hzc4izo4do/hczxEHVdHvyd0cHUjRWJ0avt+djzFGhQcyo+q9zyIa0NptpuJMkPEOMkQTfkvOUqLzTqNyy6Wdvt9z2JRxCyU6SUc2t1d2tr329BjajG5W1TVrgU4aAwMytqN7HGTHcEhKEXHeWl0tNE9BOFScZ2ywvK0nq7tHcLVZRqN6R1So2k4tb/AE2tyuPNwcZuOQkhE4Up2eZqHwsr/USjUr07xyqU153dvoWAWF+LpS8dLJc4sAFNsF2aM0uF7G3BdOaKrTjZ+0tXpZLnk48k3h6c7r2XZLW7d9uCeAyOrYaA9oY14DjShtSBmLs07sQbXVaKjN07Rdo3s+z+JOJz041s0o3la61uvgbmydsMxGbICMsaxcHjb/LrqoYmFZtR7HBisFUw8YuXf6Bts7rfW/g/Veng/eHjY73a+Jjr1jyQQFPHdeh7U/JrLGv4DowvvUL2B+GpeqFpHYxluVdp4x5qVGMc5jaVNlR5YGGo7pC4CM+61oyEklZzk7tLSxvThHKm1e7a1vbT4FN32m3WNDSXPZ1yQHB5pl4JYAQNJgnjoQqdbRI0WF1bvs/vbcn/AMTZMjXMLz0Wdzg4Xe2j0xEAQOUSDcWhOva11+WuR+1zXadtfvY7V+1GVriaJDmgOyl7ZylhqScsmYFwAYkTCnr6bBYW7spfT0GVPtRTDhLHZcriXSLObTFVzQ3V0AtEi0ujmp664KrCya3/AC9jlT7RubINB/SBwGUHMACwVBmcxpgwYiD7rp1nxqSsMnrm0/F3J4rbUGjUZLqT6NSrlaJLo6LLEif7yjq7NbWv/BEaF80Xo00v5KlP7QzUBjKGtrmpTJiajfJ8m89rSN2pp/1cVRVfa+d/oazoXgk9drPy9q+3mH/FH94oOdu1S6HgBraT2sd1gCZzcvqs83/J1bXdrfBJ6/M1cP8Ai6KdldPzba09EvuxmJ+0cVhlY80gyu62WappuYyWt6wAdmEmAb6rZ1va8tfU544a8NXrdel7+hr7B2v0kvDcrqb8rm71jAMbzWm7XDhxSa61NruUs6FRSWv5bzPZ03hwBFwbheO1bRnsxkpK6OPpg9/PihDVyFNpI3joSLW07lBCTe7Ccs25kcu48kCstzy7fs9XBZWa6maucuc2TEElxIqRJvFo4leb+ynfPm9q9/L+z3//AKdFxdPL7GW3n/QN+ybujcSR0t4aHbhIMtcXRIMdnJW/YJpt+LW3rt8ir/V2pJR8Ps3503t8TmI+z1YuaclKoAxjYdUe2HNABO6ATpz46Kn7Kd4vR2ilqWj+p08sl7SvJvS3clifs5Wc57wWB2fM1snK4EyZtYjhrx5qamBlOUpX10a9ORS/VIU4wgk7JNPnXawypsjE1atR1QUmCozIS15dlgWIblE3A481q6FWVTNK1mrO1zBYuhToqEL3TzK9hgweN6DoYoxBbOd12nh1bWJSFGvCnkTWgniMHOr1XGV20/IXhNmPwlYPDmPY5sOHVdm7BeRZt7aK2FwE41Y5HfSzM8f+q06lCSnGzveP+/QnWqlxlxk/5YL6elSjTVkfH1KkqkryILUzBAU8d16HtT8mssa/gOjC+9QvYH4al6oWkdjGW47FbNpVHB1Sm17hYEibax2ieaiUIy1aLRqzirRdiLtlUS8vNJheTJdF5jLPusnTje9h1Z2tfQr4nYVEseGU2Me5rmh0dUuaWT7uSq6UbOyLxrzTV3dfjJU9h0MjWGjTIaD/AG2JcAHHtmBryClUo2tYh16l27sT/wAPU+mNQhuUzuZGiZZ0ZDnalsTbmVXorNct+4lky/W/qWzsihkDDSYWAkgRxNie2RzV+nG1rFOtUve+o2vgab4zsa6GlgkaNdEtHYcrfcFLjF7orGco7MrnY9EjK6lTLROURoCWuN9ZzMB/7QqqnHZo1daSs4t3tr8dfsMbsuiBApMAgiA20OIJEdpAPgpyR4M+rPe5FuxsOJ/os3s07uubWU6cOCetU5LOGw7KbcrGhrdYAi51PerJJaIpKTk7tmts7Hhoyu04HvvdeficNJyc46ndhcVGKySNdjgRIII5hcGx6SaauiFDTvJP5lQRHYYpLCnAAg6AzPKbf+VBR2TuMBUlzqAEAIAQGPtsbze7+f8APcvQwP8Al6HmY/xRM5egeeCAEBTx3Xoe1Pyayxr+A6ML71C9gfhqXqhaR2MZbmgrFQQAgBACAEAICDIl0c798D+IVY2u7GtTNaN+NPhd/e5NWMgQAgBAPwVcscIMAkA+Np71y4qkpQcu6OjDVXCaS2ZvUbCORheQezHawxSWIdJyBPCw/lCuYjQdrGk+7Qx71BEWNUlwQAgBAYW1ak1D2ADx4r1MFG0G+Tx8bO9S3BTXYcgIAQFPHdeh7U/JrLGv4DowvvUVth4lgo0WFwDiyQOwSf4KspxVk3qUdObTkloWBtWnJvugXdFpmMvOZKr14F3hammmvA3D41jzlB3hctIvHA+Ig9xCtGpGTstyk6M4K725LC0MwQAgBACAqY6u5jHPaGnLeDN2wOXGVlOUoxbSOinCE5Ri29V8nd/SxSftao17mmmDHETd2TPA/ZZOvJSaa/LXNlhYSipKW/8AdiNPbFRxaG0w4nNoTBDcp3SfWOvJQsRJ2svzQl4SnG7crbfW+/yG4Lape5jS1rcwBuTJkkbtuEXnmrQrOTSt+eRSrhYwi2ne3+txeI2w9rngU5yzGs2IEutoZtCiVeSbSRaGEhKMW5b/AJp8O5s4PMckiHEtkcjKvVf/ABNy4OaKXVSi+56R8h1gd6O6e3w/ZeKe03ZnczvN8Zt3aKRd8HaHVA5WPehMdiMFs2tM6++ygjYbCkuEIQRe8ASSAOZsiVw5Jasp4jaLACGkl0WgWnvW8MNUk9jlqYykk7O5iL2EklZHj3CFIuEILhCC5Ux3Xoe1Pyayxr+A6ML71epS2PhM1HDvzOGVtgIiTIJuJ0U5LtO+xCq5VKNtyx90t6I0szoLs07syeVoHgo6CyZbl/3Uup1LK+3f+x1PAgVDUl0lobFogQJ0km3HmrKklLMZyrtwyW73H9C2IyiNYiynJG1rEdepmzZnfk7kEzAnSeMKcqvcr1JZct9ODnQtgjKINyI1TJG1rFutUupZndbHejFrC2ltO5Mq4I6k7NX338znRNvYX1tr3pkjrpuOrPTV6beXwM6o1wq2aXUxcBobGbi0zcaDTmufK8+iukdvU/49XaTWt29Vz5+pXa3Em2UNc4yXQ2Mpad066GFXLVfbV9yzqUVb2rpbLXe+6+IdHiBILQRO7DWwIe28cJaXc1GSptbT/ZPVpXzKTv31fD+9jrhXu7K7PmgkNZ1ZMdGeNssyptU3tr6fT/ZVSo2UL+z2V3v5/XYWKeI0LRECwAjNk1H/AHRxVclS1raf6NHWpOWbNrz5X/o1Ps+ysaw6UAEZA0juOYqKql05Oa4sUU4ZoxpPRttnq24VkuGURa3CTx715mVHo9Wble+2w00G7pyjd6vZ3KbIt1Ja677kHYRhzboBd1iNT380yohzk7a7beRxmHaQAWtIaSBa3eAosgqs9XfffzOYek3M4hok8eY0/wDyVNkVjUlbLfRbEcXTYyndgLRcN4Sf/amFPM1FCpiJ006l9TCqnM4vddx49nJe1ToQp7LXk8OpiKk1aT047CuhbEQI5K+SNrWI69TNmzakujEgwJGinKr3sV6s8rjfR7nOibBECDr2pkja1ietUunfbYOiFrC2nYmSOmhHVnrrvv5h0QvYX17UyR103HVnprtt5FXGMAfh4Ef1T8mqsqyShobYecpVk5P8sQ2B+GpeqFrHY55bmgrFQQAgBACAEAICNPjaLnx7VWPfQ0n21vp8vIkrGYIAQAgLuyW75PmtJ/hcOOl7KR24GKzt8I2aTYHabnvK809SK0JoWBAIewaAX5XAjmQFBm0tkNYyFJdKxS2tXAZl4u/ICLrow1Nzmmuxy4uoowy8mKvYPHBACAEAIBVPEtc4tBkiZHcY/dYwxFKpJwjK7W64Oipha1KEak42i9nzfURjuvQ9qfk1kr+AYX3qF7A/DUvVC0jsYy3NBWKggBACAEAIAQEKfG83Ph2Kse+ppU7aW0+fmTVjMEAIAQF7ZR6/qj3Tf8l52P8A8fU78E/F6G2uA9QEAIBIpzPAzqNbW1UFLXOPr5Ac/C88/DmrRTk7IiU1BXkYWJrl7sx93Icl7NCiqUbHi1qrqSzMUtjIEAIAQAhJjbNrf1qg6NwvJdBg55cYJMGCOE6rjo0acKspRjZvd89zvxFerOhCEp3S2XFtOOC7juvQ9qfk1ltX8Bz4X3qF7A/DUvVC0jsYy3NBWKggBACAEAIAQEKfG0XPj2qse5rUv7N3fRenkTVjIEAIAQGlsqmcrnc4aP5P5ry8bO88vB6WDg1By50NcLjPRBACAzK2MdSdlcA4GXAixgk6ropUOqvZepxVMRKjK0ldFLG4s1CLQBoP5Xdh8N09XucWIxHVemiKy6jmBACAEAIAQEQwDQBQTcq47r0Pan5NZZV/Ab4X3qF7A/DUvVC0jsYy3NBWKggBAVqWPY4EzDQYl26CdLE66KziyqmmNdiGjVzR4jlP7XVbMnMhTNoUyQA8bwkcjeI754KcrIzx5LKgsRZN5M3t2Dkqq+ty87aWVtCSsUBACACqybSdiT0TKYaGNGgmPdM/5zXgybbuz3oxUUorYehoCAUcQzzm+8KUmynUiu5k7UxYeQG3A48yvQwdGUW5yPNxleM7RiUV3nCCAEAIAQAgBACAp47r0Pan5NZY1/AdGF96hewPw1L1QtI7GMtzQVioIBeIqhrS5xgDjrrZSlchtJXZl08HTcCelMlxuQ1u9GUjKREx2K7k12MVGLV7kjgKbT1zEhuWxhxZkHbpzTM32JyRT3/NiFDDUiQA9xiACWwIpGSAYiJIv2I2/wA8yFGPP4jYa8G4II7Fmb3uRpReOZnvVI21tya1c3s34RNXMgQAgAD6KlSWWDZaKu0j0dIgndIIAAEGeP8A4C8E96LTeg5SXKlXaDWuLXA2i8TrdawoTnHNFHPPEwhLLIwjqV7FNOMEnweNJ3k2cVyoIAQAgBACAEAIAQFPHdeh7U/JrLGv4DowvvUL2B+GpeqFpHYxluaCsVBAV8dQD2Q45WghxPY0zGtu9TF2ZWcbrUz24SjUdNN4AEEtibB2aQTe54q+aSWpnljJ6MdT2WBG8CAS4DKL62Jm/W1UZyVTXIqlsluQAuAIZlMRGYkOJnjoBHJTndyFSVtzTw9LK0CQe0ANHuCo3c1SsiTZvPO3cqq/c0ll0y8a/EkpKAgBAdabrOrBzg4ruXg7STZtbJZDB2gH3krxqrvNnr4aOWCLyodJg7WcDVMcAAe/X+V6ODpu2Zs8nGTTqWRUXecQIAQC8Sdx0EgwbgSR2gcVK3IlsZNLFVg1gDXEnzgXZjMRNsoi91o1ExUppI7VxtYtdlaQRm/sPngCOe7JUKMQ5zs7DcLVq9LeSxxi7SIDWDeHKTwUNKxaLlm8jUVDUEAICnjuvQ9qfk1ljX8B0YX3qF7A/DUvVC0jsYy3NBWKggFYqgHscw2DhClOzuRJXVijU2UXdepLgGtbuw0NaZgibyrZ7bIzdJvdkTsbenNG7G62IMEbsGwvMKeoR0db3IjYgiC5v9x6kCS0NBieGvinUHR0NWkzK0DkAPdZZs2SsjlKLxzM96pG2tuTWrm9m/CJq5kCAEABpJDWiXHQfyufEVulHTc0p03N2R6HD0AwgDg3+dV5EpOTuz2qcFDRcENpV3MZLdZieQ5rShCM5pSZTE1JQheJhEzc3Jv4lezCKirLY8aTbd2cVioIAQGZisVU6VuUHICGutYud+cC35q6StqZSlLNpsVmbQqwHEFxDXlwDS0ahoB7pJsrZY7FOpLcado1YkNB6x6rhIDg0QOE3KjKi3UlYPLKuaImHusGkbrWkxJ1kwmWIzyuXdn1y9uZ0T2Bwjs3lWSszSEsyuWlUsCAp47r0Pan5NZY1/AdGF96hewPw1L1QtI7GMtzQVioIAQEXvA1IF4uYudAouSk3sI+8KVj0tOC0vG+27RYu10HNRnjyW6c+GWKbg4AtuDcEXBB4gqSr00Z1SQRZN5EXt2jmqq/cvO2ln2JKxQEAIDrAczYdl3heJi4XFjZtRSXc2oRvNa2PSUuJ7fyFv3leWe3HuyGMxIptk34AcytKdN1JZUUrVVTjdnnnGSTzv717cI5YqPB4cnmbZxWKggBAVdp1nNZLbXAJicrSbujjCtFJvUpUbS0KDNpPaDfO3NDajgWiIkzA52FlbKmZqo1/ZP73dvyyzYGptcNl1tLz4JkRPVeuhxu1ahAhgOk68X5RHulMiHUlwa5WZsCAEBTx3Xoe1Pyayxr+A6ML71CthGMNS9UKzmoRuysabqSaRfzjmo68Ofo/wCi37arx9V/YZxzTrw5+j/oftqvH1X9hnHNOvDn6P8AoftqvH1X9lTaeFbWp5C6ASCSBeypOpTkrX+j/ovTo1YSvl+q/syT9nJdPSicwqn+nbpWl2W2bqQ67eMTKzjGM5WT89vz5G0pypxvJeW+tvxblytsPM2m3pCMjS20iSbkwDbuWzpXSVzmVezbtuatJsNAJkgATzgarVGDd2cp8bzc+HYoj3NKl9Lq2i9fMmrGQIAQEKjoh0A5SDB0PYuXGQzU78F6csskz0+HNtBaBYzwHFeQe9B6GLtGsXPcDoCQB3WlerhKcVHP3Z5GKqSlNxeyKq7DlOE/XwCpOpGHiZKTex1ITjNXiyWmnZgrlQQAgBAEoAQAgBAU8d16HtT8mssa/gOjC+9QrYTZw1KfNCtkUopMoqkoSbiX+jHIJ0ocIn9xV/7P5lDbWK6GnnawOOYCO/uVKkIRV1FGtGpUnKzk/mYzvtA4Ralrlzb2WMxHT6/6VufHVY3imtF+d/gdGWTTTk35fb4mi/b2Xo8zHb9JtQAecSQWySBygam/IrfrWtdHKsPe9ns7F3ZuPFYOIa5mUxDovImRBP8AgV4TzGVSnke9y4rmYICFPjaLnx7fFViaVO2t9F6eXoTVjMEAICFZstIWdWOaDSJH4XGBrYblBkSIuCYFhMnQ9l14mV5rSO+FVKPs/nwJ4ykWuvmMgGXazGlrWXoYKas4mOKg1K7+ohd5ykSwePNZTown4kWTa2JAK8YqKsiAViCvWx1Npyue1p5E+N+Vuai6RpGlOSzJOxYBUmYIAQAgBACAp47r0Pan5NZY1/AdGF96hewPw1L1QtI7GMtzQVioIScyjkOWnDkoFwIUg7CAEIBARY0iZM3J8DoFVJrcvOSdrK2iJKxQEAIAQC6tIHv5rGtRjUWu/JKdi2MY67XAOaYsZ1HI6rjhg5xle9jreKurNXQhehFSS1dzkdr6ArEAgOHsQk8vhnu/oRmEl5fHSn+pkdnB3dZmY0heJVw1PrVHK1WTt7OiaV1bvstN9z24VpOEY+CK77r8Zao16lPCufRGcMfLAAXZqQcMzW5r+dHcvZoyc4pyjlb7Pt8jzqsIdbLmv5mc/a2Nyy5pYAcjnCkXnNDnhwaNWmWNWtkSqdK+mvqNqV8W8te5pBbVZlphhF+hLiS7i3MY5JoQlTWi439SnS2jigXP/qb5phzzh3bsUzutp+vu5ksi7hT2+Pf7js2KcWvdncc2HdkyFozdG4kdgmAe8JoR/wAa0XmL++8ZlBh5uyf+XIMkEuYBEWNpPLVTlRPSpX/2epxnXw/tD8msuWv4DHDe9XqL2B+GpeqFpHYxluaCsVBACAEAIAQGNiNpVWvqAMGVvHK6ACWgEmd6xJgAaLllVqKTVtjvhh6ThFt6vz+Py4K/ltam1rg3P0mZ5kG0G8cgRBCp1KkFdK99TXo0qknFu1rL89dzdw5dlbnjNAmNJXXG9lfc86eXM8uwxWKAgBACAEAIAQAgBAUMVs5r3ZsrD3ze0XgwbWuq21ujaNVqNrsvMbAAECOWngrGTOoQCAEAIAQFPHdeh7U/JrLGv4DowvvUeXpYl7QGte8NFgA4wB71lnka9OPBLy6r6R/xH6qc8uR0o8B5dV9I/wCI/VM8uR0o8B5dV9I/4j9Uzy5HSjwHl1X0j/iP1TPLkdKPAeXVfSP+I/VM8uR0o8B5dV9I/wCI/VM8uR0o8B5dV9I/4j9Uzy5HShwHl1X0j/iP1TPLkdKHAeXVfSP+I/VM8uR0o8B5dV9I/wCI/VM8uR0o8B5dV9I/4j9Uzy5HSjwHl1X0j/iP1TPLkdKPAeXVfSP+I/VM8uR0o8B5dV9I/wCI/VM8uR0o8B5dV9I/4j9Uzy5HSjwHl1X0j/iP1TPLkdKPAeXVfSP+I/VM8uR0o8B5dV9I/wCI/VM8uR0o8B5dV9I/4j9Uzy5HSjwHl1X0j/iP1TPLkdKPAeXVfSP+I/VM8uR0o8B5dV9I/wCI/VM8uR0o8B5dV9I/4j9Uzy5HSjwHl1X0j/iP1TPLkdKPAeXVfSP+I/VM8uR0o8FzY9Zz69MPc5wBcQC4m+RwnXkT71Scm46mlGEVNWR//9k="/>
          <p:cNvSpPr>
            <a:spLocks noChangeAspect="1" noChangeArrowheads="1"/>
          </p:cNvSpPr>
          <p:nvPr/>
        </p:nvSpPr>
        <p:spPr bwMode="auto">
          <a:xfrm>
            <a:off x="155575" y="-1600200"/>
            <a:ext cx="30480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xQTEhUUEhQVFBQXGRcVFxgYFhkYGBkVFxkZFhoWGhccHCggHB4lGxcYITEhJSkrLi4uFx8zODMsNygtLisBCgoKDg0OGxAQGzQkICYyLDAsLSwsNCwvLDQsNywsLTQsLCwsLCwsLCwvNCwsLCwsLCwsLCwsLCwsLCwsLCwsLP/AABEIAOsA1wMBEQACEQEDEQH/xAAaAAACAwEBAAAAAAAAAAAAAAAAAwIEBQEG/8QAQxAAAQMCAwQFCQcDAgYDAAAAAQACEQMhBBIxBSJBURMyYXGBFFJTcnORkrPRBhU0oaKxwSNC8DPSFiRiguHxQ7LC/8QAGgEBAAMBAQEAAAAAAAAAAAAAAAECAwQFBv/EADQRAAIBAgUCAwcEAgMBAQAAAAABAgMRBBIhMVETQTJhgSIzcZGhwfAFFLHRQuEjUvEVcv/aAAwDAQACEQMRAD8A1tjbNpOoU3ObLi0Ekudc+9eyoJo+ac5J7m1V2HhzD2UwWjrDM7/cuaF1eE9+zO6pllarT2W6Lbvs/hQJ6IRE9Z+nxLkdSa0Z6Co0mrpGbTbs4tzBojKXf/JoCGxE6yRbtTqz5J6FPgk6hgAP9J05smWKuYOy5rtmdLyo6s+R0KfAdBgJaBScc4zNIbVILYBkX4Tfkp6s+R0KfA7DYDA1C0NpyXMNQXeNwHKSd610VWbdrkOhSSvYkNl4L0X5v/3Lo6Vc5Ovhb/8AoqrsnCictNr7+c/dsLda/PxU0oTk3mbRGJqUoJOEU/x6/nByns/C/wB1AdkOf/uWkqE/8ZGEMVS/zh8iw7YOGdTJZSE+s+ZHDrLBOUKijPY6pQhVoOVNamZ90UfM/U76r0MkeDyM8uQ+6KPmfqd9UyR4GeXIfdFHzP1O+qZI8DPLkPuij5n6nfVMkeBnlyH3RR8z9TvqmSPAzy5D7oo+Z+p31TJHgZ5ch90UfM/U76pkjwM8uQ+6KPmfqd9UyR4GeXIfdFHzP1O+qZI8DPLkPuij5n6nfVMkeBnlyH3RR8z9TvqmSPAzy5D7oo+Z+p31TJHgZ5ch90UfM/U76pkjwM8uQ+6KPmfqd9UyR4GeXIfdFHzP1O+qZI8DPLkTUwTKdSgWNyk1CDd2nRVTFzzA9yxrRShob4aUnUV2M2B+GpeqFtHY55bm3gcS1syNbSPosK9GU9UzrwmIhTbUlv3F4jHijUbRdJbVs0iIaHWBPZJhctaUZpP/AC7nfhozpScb3j29Tz7WYYODQagfIw0ANnM1wivrESAIXMdgypVpVA59XO89IM29TbJIdRaIDtwC5koSXsJim/8ALGHkCnWaDDAA1ohxMG+VrZkaoDPp5aLW1RTe1ophokNBqB7pBMGx0seC68O1FZ2jz8WpTkqSe+vwNShVDmhw0IBHiu+MlJXR5E4uMnF9jrNTaL++wv8Ax4JHuWntHW+ny1en39SSsZmjsqtq094+i4cXTfjR6v6dWWtN+hTqUt4gEakarqjP2U2cE6ftuKfcUtDEEAIAQAgBACAEAICptNzujOSQ4loBHCSJPuVo2vqUqXtoUG4quMxc02LWdUuAgGXgC5kx71a0TPNPuMfiq5a4hobla22UklxF47ktG5LlNptHcPXq9IJuwkNMtI0ZJcOVyjSsIylmNVZmxTx3Xoe1Pyayxr+A6ML71C9gfhqXqhaR2MZbmgrFSGIwNKsSas58oa0zYBtwAOBvquSdC0rpXuehTxbcMsnZrbh+TRPA4GlZrhfMHh072bNmgmNJ4KlfDWWaPqa4XGXeSfoX27CpxlJqFuYPDS6WghxdYRzJXCeqdbsKkC29SG5src26A/rNiOqRaOSEWMfF7Iph2WXua0jK1ziQABYRyEr0aNKMoJs8bE4icKslH4X7k8NQDG5WzAmJvqZhdMYqKsjiqTc5ZnuTbxvN/dYW/wA5ou5M7WVlbT56vX7ehJWMx9Og/UNPYVlKpT2bOiFGr4oxZCdcwv8AsVa22XYpe1861+5Wq42nLpN23dYwI5mImOCqqkVpwXdKUkpJbi/L6cgZrkAixuCCRw5A2U9WG1yvQqWvYj95UvO4ZtDpBM6cgVHWhyT+3qceR1m0KZIAdJNhY8DHKylVYPZkOhUSba2A7RpxOcQcw46tuU6sN7/iJ/b1L2tx9diy0zdaGLVjqEAgBAZVXGVOlGUHoxLNLF2UmZ1sYC0UVYxc5ZtNhVLaNSGuN90Zt0gAufEm02HJTlRCqS3Js2lUMbjeE9b+55aI8BKjIiepLgi3aNTUiSDUJaGkWbYAz3zZMqI6kv5NLBVi9mYx4AgfndUkrM1i7q4rHdeh7U/JrLCv4DqwvvUL2B+GpeqFpHYxluaCsVBASpm4nmFWXhdi8LKSuegBm4XitNaM+mTUldHUJMvalC+YaGx7134SpdZGeR+oUWpdRbdygu08w08BhGQZbvTeeJgG3hA8F5dSvLO1F6Hv0cJDpwc1d2+Wr0KNd4zEgQOXcvQpxeSzZ41WUeo3FWO+UOmZvz4qOlC1raE/uKjd768linjA61QT+XjKxlQcXmp6HTDFqay1lf6fUz8XsqlLstR2VxlzA6ATbjHYFWEZyuppr+P7L1J04WdOSdtPO3x2+Ytv2eiHNDgRocwJAvYc7OROinvqJLEyXh0/n6lZ+xWCAc9mhusWALRw5ErVUYPVM53iasXZq3fYGbJYIILgRN7cfC2nBSqEVsQ8XN6O356nPualEb0RETpYCR22Cft4WsP3lS9y+1sADlZbI5m7u51SQCAEBT2niHMa2DlBcAXROUc4Voq5SpJpFOntJ4gGHAucGvdLQWiOQ1JP5KzgiiqP/Z0bYdDjkAghtzpJI3uWn5pkHVfBKltV5LNwQcgNz/fOngJRwQVV6aGqszYp47r0Pan5NZY1/AdGF96ips6tkwTXDUU5HfwW1NXsjnqu12RbtOoCQ9t2NGYaAuc4AOngIK0yLsYKpJb9hrNpucN1gs0uMuMQCRItcFRkS3LdRvZCqG1Hkts0ghkwf7nuItbgBopcEVVR6G9RxDm9UrnnShPxI7aVepS8LNChtIHrWPPguKphJLw6np0v1GD0no/oWumbE5hHeufpzTtZ3OzrU3G91Y5SDCJaGx2AKZuadpXIpqk1eCRGqXZX8TO7Gug18ZUUknP2ti2IbVN5N7fUyfJX+afcvU61P/sjwP21b/qxD3AakDvMLVa7GD03JsfBkgHv0VZRurXsXhLK72v8TjagmRHYOH7o43VrkKaUr2LQx74i3uWDwsG7nWsdVUbCauLMguy2tcDitI0YpWiYyxEpNSlZ/FES6eA8FdRt3M3K7vY45qlO5Eo2sRUlQQAgBACAEAIAQAgKeO69D2p+TWWNfwHRhfeooYLEObhaAbq6G6ZrXJgeC3pq6OatJp6Dae1XAhj2DPYPuBqC6zeNh7yruHdGSqO9mtTo2qTlIa2CHOIDgTla2YPmmSLJkHVvsQp7Tc0b4E5WHg0AvJiTwED80yLsQqjW5q0Xy0G1xNjI8DxWbNk7q5NCQQDaFdzDI93ArOpSjNWZtRrzpO8S1htpNl0gzmkxpOUaeELieEd3lfzPV/8Ao6R6i7aW+LNJjwQCNCuWUXF2Z2wkpRUkec2thy6uXjJpl3hmjS7eRXr4Z2pJHzuNTlXkzPZs58b1UnxMf2zMm9gfet8y4OTpvuyFPZbxl/qRE6TaY0k8YuDa6nOuCFSfJIbPqWHTG08Xame3tGvJVdSPBKpS01H1sA4tYMwOVxdmMuMSe29rXUKauXlSaS1FU8DUBbNUkB2Y3de47ew20urZlwUVOXJp8Fl3N+xFWKggBACAEAIAQAgBAU8d16HtT8mssa/gOjC+9RSwOI6PB03AAkNaBOgJMSTwC2pq+hzVZZdSbdpQ4hwY9wLWtcyACSCYLibRHPitMnBkqlnrqcqbSpkPaaZiCCRF5gESO8XRRe9w6kXdWO/erY/051m7TZpDfG5smR8jqK2xrALM2BAQqVmtIDnNBOkkBVckt2XjCUtUiIxLDo9vxDgmePJLpzXZ/Ig3GMvL2a23hpA7ecqqqR1u0XlRlZWT210+P2saOB2gxkhzhFuItNh71hiKWfVW0OnBV+ldSTs9vTcbjMISczd4G9ko14pZZaNDFYWTl1KeqYh2FcATa2om47wtVXg3b/w53haiTfG6vqvQs7PwAeMz5A4cJHNcmIxTUssGb4bCqcc0xgwbS9oynLDtJiZ0Pbb81yKcrN31enmb9GLmll01GVtktJGU5RxGv8rWni5wVt/iKmChJ3WgkbHPnjjFvdK0eOl2RmsBzIp1qJZuuG9rraNP3C66NZVNUclWk6ayyWv2EroMAQAgBACAEAIAQAgKeO69D2p+TWWNfwHRhfeoXsIThqQNxlC1jsYy3LnQNiMrY5QI9ym7KWWwdC2+629jYXHJLsWQCi3zW+4d/wC6XYshiEggMnaL2iqRMF1MzYGzcxAE6E3XNVaU/Q7qCk6d7aJ/zYzRkc0AZyQGgQIMuuRqZ0IPeuf2WrHX7cZN6a3+n5dDsU5jukEPGUueYjiAyP57bq83F38tfsZ01OOXbWy+52vTgPeS4XAJ3YLmObDQ2bQWx70kt5fmlhCV3GC++l076nosFinZWuDpkA9hm+i6XCNSOpxKrOjN5dLDaVU5584wRzBOipXpp0muBSqy6t+d/U9EBFhovHPatYhkImDreDp70Is1sDalwII9yBSGIWK9am1zocBEWB4ns7v5RNp3RlKMZO0jJxGAc10N3uNtQO1elSxkWrT3PNq4SUZezqIfRcNWkeC6I4inJ2TMJUZx3QtbGQIAQAgBACAEBTx3Xoe1Pyayxr+A6ML71C9gfhqXqhaR2MZbmgrFQQAgBACAVUw7HTLWmdZHK38qrhF7ouqklszj8Kw6sadOHLT9z71DhF7olVZrZkDg2Gc1NupiwuDBP5/soyRd7ou6ko2cZPbXy3X8fyS8jpzORs6zA1U9ON72Kdapa2ZjabA0AAAAaAaKySSsijbbux+GoOeYbrr3dqwxFWMI2fc1o0pVJez2PSLxz3ThKAS6qMze2Rx48PyUFHJXR2p1gJNxwOnaQge4VGAX7RJ1OvNA0kc6QAmLg8hMHSJQXswBNxBEniOECTyQa6mJjaGR5A01Hd/7Xr4Spmp2e6PHxNPJUaWwhdRziTi6cE52QLHeFjyVM8eTTpT2yv5EhWbMZhMxqNYmPddTmXJGSVr2InFsABL2wZg5hBjVRnjvclUpt2s/kBxTL77ba7wt3qc8eR0p8P5DWPBEggg8RcKU09ijTTsypjuvQ9qfk1llX8BvhfeoysDVq9FQbTkAsFw2bkwZP9sC/aqTlO6UTWnGllcp7/H8vfY26AcIaZdAu+Rc90ytY5lo/mYzVNxc07O/hs/52Oio6CchnlmbftmYTNK18v1J6VLOl1NObP8AjclmMgZbHUyLdnarXd1oUyQyt5tVsrPX+vUiKjr7htpcX+niozS10/2WdOneKz776PT+/Q6Xu3d031uN36+CZpaaf6Cp0/a9vbbR6/16hnMndNtDI3vp4pmlrp/sjJTtF5999Hp/foRdVdlByEniJbbxmFDlK18v1LdOnmaz6LZ2ev3XqIweMzlxggSIJI1gDLHfKypVs932/NBNQdOEr2fFny9b7eQ/pXZZyGfNzN98zC1zStfLrxcnpUs+Xqac2f8AG5PMcwGW3ORryjVJTa3WhRQi4Xza8Wf87G3hqTm0z/SOcWs5suvrmmPfyXiVKkptyZ7tPDUoWipfF2f/AKNNaoHABpc2N67RlPLtPcqXYUVZvNt2tv8AnmS6Zzg/c4HJvNOfuvbxS74LuEHa0t/J6f36HGVHFjP6ZMxmBc3d7SSb+CXfBEYQaazfDR6/nmMY4guApwBcGW7x5RMjxS74JyQSVn8dHoRNd+UHojJMFuZthzmYKXfBbJDM1m05syYe7NlybsWdLYnll1U31K5Y5b314t+Ih078k9Ec0xlztmOczCi7tsWyQzWz6c2f/pmYii4v/qB5LrjIQWt1hsEX79LrSFWcH7JwVMPCScpy9rskn/NrfMr1MHWaCTTJjk5t+Z1su+njk17S1MKn6flatO67uz09O/oYD9j7oDSQSS6TlIaXAyCONjwV3Qdlb7aExxMLttrTRKz9r17eoUtkRN3DKN2C2C7LkLhNxbmioNenw+H5cSxEHbVO++j0V769n6DaWzMrWgBxGdr4JZulv7g9isqVkkl3v20KyrRlOTcls0nZ63/i3mQOxW5ndeNW3b5weRa+vEqOh7T49PiT+6tBO6v3Vnxa/HyLmEpmnTDQ0mCbEtkAknXQ/utYZoQSS+qMaip1KrvNWtvZ7/Df7Eca49LQEW6QmZGvQ1bRqq128rVhhoxzJ5tddLeW99iOwPw1L1Qto7HLLc0FYqCAEAIAQAgBAU8Q8slzWixv22G9/HgvK/UK9XDR61JJpP2k/wCb/Q9v9MwmHxc1QrSs2rxa7Wb0a+vYnhMXn4ERry96tgP1OOL0UGmt+6+ZX9T/AEeWBs3UTT27N+mv8lkL0KjtFs8iKu0jfw1AtaGXAEzeZJvrrqSvCPchDKlEstEaIaWsIqszAhoA/wCq2v7qCjV9EPAUlzqEisVWyMe8gkMa58DU5QTA7bKJOybLRjmklyecw/2pcTmc2n0cE7r96f7RBiZJGkrzaePcrydra6X10ParfpUY2jG920r2WXX4ar1J1ftDVpwatJoa+m6owhx4CYPLh7+whXjiqicc8VaW1u3xMpYCjJTVKTvB63Wj+BKtt+rloZKbHPq57EkCWuDQJ4TOqLFzcISSV5OxP/zqaq1YuTtBX+lxQ2/iIqnoqf8ARnpBmPCRbnokcRWcpRaXs77iWDw2WElKXt7bfUlQ2tTq1KLAymS6RUiQWO4AeEqaP6i3KEYvV776GVf9FhCFWU1pHw7a/E1cXssESyx5cD9F7NLFTg/a1R8/WwcZK8NGZdWg5vWaQvRhXhN2izzp0Zw1kha1MgQFPHdeh7U/JrLGv4DowvvUL2B+GpeqFpHYxluaCsVBACAEAIAQAgFlkhwJkG3cIFv85rKdNVIShLZ6HRTqulOFSCs1Z/Fpv6dhdOkGvgCAW/8A1MfyuKjQhh8VlpqylHb/APNl/DPQr4mpi8Fmqu8oT38ppv8AlFhei1fRnkGvsnFl244kkXB7OS8rFUFTd47M9TB13NZZbmhUBgxquU7XtoRp1GwIsNPHl3oQmrDELAgMmvtJlSo/DAuY4hzc4izo4do/hczxEHVdHvyd0cHUjRWJ0avt+djzFGhQcyo+q9zyIa0NptpuJMkPEOMkQTfkvOUqLzTqNyy6Wdvt9z2JRxCyU6SUc2t1d2tr329BjajG5W1TVrgU4aAwMytqN7HGTHcEhKEXHeWl0tNE9BOFScZ2ywvK0nq7tHcLVZRqN6R1So2k4tb/AE2tyuPNwcZuOQkhE4Up2eZqHwsr/USjUr07xyqU153dvoWAWF+LpS8dLJc4sAFNsF2aM0uF7G3BdOaKrTjZ+0tXpZLnk48k3h6c7r2XZLW7d9uCeAyOrYaA9oY14DjShtSBmLs07sQbXVaKjN07Rdo3s+z+JOJz041s0o3la61uvgbmydsMxGbICMsaxcHjb/LrqoYmFZtR7HBisFUw8YuXf6Bts7rfW/g/Veng/eHjY73a+Jjr1jyQQFPHdeh7U/JrLGv4DowvvUL2B+GpeqFpHYxluVdp4x5qVGMc5jaVNlR5YGGo7pC4CM+61oyEklZzk7tLSxvThHKm1e7a1vbT4FN32m3WNDSXPZ1yQHB5pl4JYAQNJgnjoQqdbRI0WF1bvs/vbcn/AMTZMjXMLz0Wdzg4Xe2j0xEAQOUSDcWhOva11+WuR+1zXadtfvY7V+1GVriaJDmgOyl7ZylhqScsmYFwAYkTCnr6bBYW7spfT0GVPtRTDhLHZcriXSLObTFVzQ3V0AtEi0ujmp664KrCya3/AC9jlT7RubINB/SBwGUHMACwVBmcxpgwYiD7rp1nxqSsMnrm0/F3J4rbUGjUZLqT6NSrlaJLo6LLEif7yjq7NbWv/BEaF80Xo00v5KlP7QzUBjKGtrmpTJiajfJ8m89rSN2pp/1cVRVfa+d/oazoXgk9drPy9q+3mH/FH94oOdu1S6HgBraT2sd1gCZzcvqs83/J1bXdrfBJ6/M1cP8Ai6KdldPzba09EvuxmJ+0cVhlY80gyu62WappuYyWt6wAdmEmAb6rZ1va8tfU544a8NXrdel7+hr7B2v0kvDcrqb8rm71jAMbzWm7XDhxSa61NruUs6FRSWv5bzPZ03hwBFwbheO1bRnsxkpK6OPpg9/PihDVyFNpI3joSLW07lBCTe7Ccs25kcu48kCstzy7fs9XBZWa6maucuc2TEElxIqRJvFo4leb+ynfPm9q9/L+z3//AKdFxdPL7GW3n/QN+ybujcSR0t4aHbhIMtcXRIMdnJW/YJpt+LW3rt8ir/V2pJR8Ps3503t8TmI+z1YuaclKoAxjYdUe2HNABO6ATpz46Kn7Kd4vR2ilqWj+p08sl7SvJvS3clifs5Wc57wWB2fM1snK4EyZtYjhrx5qamBlOUpX10a9ORS/VIU4wgk7JNPnXawypsjE1atR1QUmCozIS15dlgWIblE3A481q6FWVTNK1mrO1zBYuhToqEL3TzK9hgweN6DoYoxBbOd12nh1bWJSFGvCnkTWgniMHOr1XGV20/IXhNmPwlYPDmPY5sOHVdm7BeRZt7aK2FwE41Y5HfSzM8f+q06lCSnGzveP+/QnWqlxlxk/5YL6elSjTVkfH1KkqkryILUzBAU8d16HtT8mssa/gOjC+9QvYH4al6oWkdjGW47FbNpVHB1Sm17hYEibax2ieaiUIy1aLRqzirRdiLtlUS8vNJheTJdF5jLPusnTje9h1Z2tfQr4nYVEseGU2Me5rmh0dUuaWT7uSq6UbOyLxrzTV3dfjJU9h0MjWGjTIaD/AG2JcAHHtmBryClUo2tYh16l27sT/wAPU+mNQhuUzuZGiZZ0ZDnalsTbmVXorNct+4lky/W/qWzsihkDDSYWAkgRxNie2RzV+nG1rFOtUve+o2vgab4zsa6GlgkaNdEtHYcrfcFLjF7orGco7MrnY9EjK6lTLROURoCWuN9ZzMB/7QqqnHZo1daSs4t3tr8dfsMbsuiBApMAgiA20OIJEdpAPgpyR4M+rPe5FuxsOJ/os3s07uubWU6cOCetU5LOGw7KbcrGhrdYAi51PerJJaIpKTk7tmts7Hhoyu04HvvdeficNJyc46ndhcVGKySNdjgRIII5hcGx6SaauiFDTvJP5lQRHYYpLCnAAg6AzPKbf+VBR2TuMBUlzqAEAIAQGPtsbze7+f8APcvQwP8Al6HmY/xRM5egeeCAEBTx3Xoe1Pyayxr+A6ML71C9gfhqXqhaR2MZbmgrFQQAgBACAEAICDIl0c798D+IVY2u7GtTNaN+NPhd/e5NWMgQAgBAPwVcscIMAkA+Np71y4qkpQcu6OjDVXCaS2ZvUbCORheQezHawxSWIdJyBPCw/lCuYjQdrGk+7Qx71BEWNUlwQAgBAYW1ak1D2ADx4r1MFG0G+Tx8bO9S3BTXYcgIAQFPHdeh7U/JrLGv4DowvvUVth4lgo0WFwDiyQOwSf4KspxVk3qUdObTkloWBtWnJvugXdFpmMvOZKr14F3hammmvA3D41jzlB3hctIvHA+Ig9xCtGpGTstyk6M4K725LC0MwQAgBACAqY6u5jHPaGnLeDN2wOXGVlOUoxbSOinCE5Ri29V8nd/SxSftao17mmmDHETd2TPA/ZZOvJSaa/LXNlhYSipKW/8AdiNPbFRxaG0w4nNoTBDcp3SfWOvJQsRJ2svzQl4SnG7crbfW+/yG4Lape5jS1rcwBuTJkkbtuEXnmrQrOTSt+eRSrhYwi2ne3+txeI2w9rngU5yzGs2IEutoZtCiVeSbSRaGEhKMW5b/AJp8O5s4PMckiHEtkcjKvVf/ABNy4OaKXVSi+56R8h1gd6O6e3w/ZeKe03ZnczvN8Zt3aKRd8HaHVA5WPehMdiMFs2tM6++ygjYbCkuEIQRe8ASSAOZsiVw5Jasp4jaLACGkl0WgWnvW8MNUk9jlqYykk7O5iL2EklZHj3CFIuEILhCC5Ux3Xoe1Pyayxr+A6ML71epS2PhM1HDvzOGVtgIiTIJuJ0U5LtO+xCq5VKNtyx90t6I0szoLs07syeVoHgo6CyZbl/3Uup1LK+3f+x1PAgVDUl0lobFogQJ0km3HmrKklLMZyrtwyW73H9C2IyiNYiynJG1rEdepmzZnfk7kEzAnSeMKcqvcr1JZct9ODnQtgjKINyI1TJG1rFutUupZndbHejFrC2ltO5Mq4I6k7NX338znRNvYX1tr3pkjrpuOrPTV6beXwM6o1wq2aXUxcBobGbi0zcaDTmufK8+iukdvU/49XaTWt29Vz5+pXa3Em2UNc4yXQ2Mpad066GFXLVfbV9yzqUVb2rpbLXe+6+IdHiBILQRO7DWwIe28cJaXc1GSptbT/ZPVpXzKTv31fD+9jrhXu7K7PmgkNZ1ZMdGeNssyptU3tr6fT/ZVSo2UL+z2V3v5/XYWKeI0LRECwAjNk1H/AHRxVclS1raf6NHWpOWbNrz5X/o1Ps+ysaw6UAEZA0juOYqKql05Oa4sUU4ZoxpPRttnq24VkuGURa3CTx715mVHo9Wble+2w00G7pyjd6vZ3KbIt1Ja677kHYRhzboBd1iNT380yohzk7a7beRxmHaQAWtIaSBa3eAosgqs9XfffzOYek3M4hok8eY0/wDyVNkVjUlbLfRbEcXTYyndgLRcN4Sf/amFPM1FCpiJ006l9TCqnM4vddx49nJe1ToQp7LXk8OpiKk1aT047CuhbEQI5K+SNrWI69TNmzakujEgwJGinKr3sV6s8rjfR7nOibBECDr2pkja1ietUunfbYOiFrC2nYmSOmhHVnrrvv5h0QvYX17UyR103HVnprtt5FXGMAfh4Ef1T8mqsqyShobYecpVk5P8sQ2B+GpeqFrHY55bmgrFQQAgBACAEAICNPjaLnx7VWPfQ0n21vp8vIkrGYIAQAgLuyW75PmtJ/hcOOl7KR24GKzt8I2aTYHabnvK809SK0JoWBAIewaAX5XAjmQFBm0tkNYyFJdKxS2tXAZl4u/ICLrow1Nzmmuxy4uoowy8mKvYPHBACAEAIBVPEtc4tBkiZHcY/dYwxFKpJwjK7W64Oipha1KEak42i9nzfURjuvQ9qfk1kr+AYX3qF7A/DUvVC0jsYy3NBWKggBACAEAIAQEKfG83Ph2Kse+ppU7aW0+fmTVjMEAIAQF7ZR6/qj3Tf8l52P8A8fU78E/F6G2uA9QEAIBIpzPAzqNbW1UFLXOPr5Ac/C88/DmrRTk7IiU1BXkYWJrl7sx93Icl7NCiqUbHi1qrqSzMUtjIEAIAQAhJjbNrf1qg6NwvJdBg55cYJMGCOE6rjo0acKspRjZvd89zvxFerOhCEp3S2XFtOOC7juvQ9qfk1ltX8Bz4X3qF7A/DUvVC0jsYy3NBWKggBACAEAIAQEKfG0XPj2qse5rUv7N3fRenkTVjIEAIAQGlsqmcrnc4aP5P5ry8bO88vB6WDg1By50NcLjPRBACAzK2MdSdlcA4GXAixgk6ropUOqvZepxVMRKjK0ldFLG4s1CLQBoP5Xdh8N09XucWIxHVemiKy6jmBACAEAIAQEQwDQBQTcq47r0Pan5NZZV/Ab4X3qF7A/DUvVC0jsYy3NBWKggBAVqWPY4EzDQYl26CdLE66KziyqmmNdiGjVzR4jlP7XVbMnMhTNoUyQA8bwkcjeI754KcrIzx5LKgsRZN5M3t2Dkqq+ty87aWVtCSsUBACACqybSdiT0TKYaGNGgmPdM/5zXgybbuz3oxUUorYehoCAUcQzzm+8KUmynUiu5k7UxYeQG3A48yvQwdGUW5yPNxleM7RiUV3nCCAEAIAQAgBACAp47r0Pan5NZY1/AdGF96hewPw1L1QtI7GMtzQVioIBeIqhrS5xgDjrrZSlchtJXZl08HTcCelMlxuQ1u9GUjKREx2K7k12MVGLV7kjgKbT1zEhuWxhxZkHbpzTM32JyRT3/NiFDDUiQA9xiACWwIpGSAYiJIv2I2/wA8yFGPP4jYa8G4II7Fmb3uRpReOZnvVI21tya1c3s34RNXMgQAgAD6KlSWWDZaKu0j0dIgndIIAAEGeP8A4C8E96LTeg5SXKlXaDWuLXA2i8TrdawoTnHNFHPPEwhLLIwjqV7FNOMEnweNJ3k2cVyoIAQAgBACAEAIAQFPHdeh7U/JrLGv4DowvvUL2B+GpeqFpHYxluaCsVBAV8dQD2Q45WghxPY0zGtu9TF2ZWcbrUz24SjUdNN4AEEtibB2aQTe54q+aSWpnljJ6MdT2WBG8CAS4DKL62Jm/W1UZyVTXIqlsluQAuAIZlMRGYkOJnjoBHJTndyFSVtzTw9LK0CQe0ANHuCo3c1SsiTZvPO3cqq/c0ll0y8a/EkpKAgBAdabrOrBzg4ruXg7STZtbJZDB2gH3krxqrvNnr4aOWCLyodJg7WcDVMcAAe/X+V6ODpu2Zs8nGTTqWRUXecQIAQC8Sdx0EgwbgSR2gcVK3IlsZNLFVg1gDXEnzgXZjMRNsoi91o1ExUppI7VxtYtdlaQRm/sPngCOe7JUKMQ5zs7DcLVq9LeSxxi7SIDWDeHKTwUNKxaLlm8jUVDUEAICnjuvQ9qfk1ljX8B0YX3qF7A/DUvVC0jsYy3NBWKggFYqgHscw2DhClOzuRJXVijU2UXdepLgGtbuw0NaZgibyrZ7bIzdJvdkTsbenNG7G62IMEbsGwvMKeoR0db3IjYgiC5v9x6kCS0NBieGvinUHR0NWkzK0DkAPdZZs2SsjlKLxzM96pG2tuTWrm9m/CJq5kCAEABpJDWiXHQfyufEVulHTc0p03N2R6HD0AwgDg3+dV5EpOTuz2qcFDRcENpV3MZLdZieQ5rShCM5pSZTE1JQheJhEzc3Jv4lezCKirLY8aTbd2cVioIAQGZisVU6VuUHICGutYud+cC35q6StqZSlLNpsVmbQqwHEFxDXlwDS0ahoB7pJsrZY7FOpLcado1YkNB6x6rhIDg0QOE3KjKi3UlYPLKuaImHusGkbrWkxJ1kwmWIzyuXdn1y9uZ0T2Bwjs3lWSszSEsyuWlUsCAp47r0Pan5NZY1/AdGF96hewPw1L1QtI7GMtzQVioIAQEXvA1IF4uYudAouSk3sI+8KVj0tOC0vG+27RYu10HNRnjyW6c+GWKbg4AtuDcEXBB4gqSr00Z1SQRZN5EXt2jmqq/cvO2ln2JKxQEAIDrAczYdl3heJi4XFjZtRSXc2oRvNa2PSUuJ7fyFv3leWe3HuyGMxIptk34AcytKdN1JZUUrVVTjdnnnGSTzv717cI5YqPB4cnmbZxWKggBAVdp1nNZLbXAJicrSbujjCtFJvUpUbS0KDNpPaDfO3NDajgWiIkzA52FlbKmZqo1/ZP73dvyyzYGptcNl1tLz4JkRPVeuhxu1ahAhgOk68X5RHulMiHUlwa5WZsCAEBTx3Xoe1Pyayxr+A6ML71CthGMNS9UKzmoRuysabqSaRfzjmo68Ofo/wCi37arx9V/YZxzTrw5+j/oftqvH1X9hnHNOvDn6P8AoftqvH1X9lTaeFbWp5C6ASCSBeypOpTkrX+j/ovTo1YSvl+q/syT9nJdPSicwqn+nbpWl2W2bqQ67eMTKzjGM5WT89vz5G0pypxvJeW+tvxblytsPM2m3pCMjS20iSbkwDbuWzpXSVzmVezbtuatJsNAJkgATzgarVGDd2cp8bzc+HYoj3NKl9Lq2i9fMmrGQIAQEKjoh0A5SDB0PYuXGQzU78F6csskz0+HNtBaBYzwHFeQe9B6GLtGsXPcDoCQB3WlerhKcVHP3Z5GKqSlNxeyKq7DlOE/XwCpOpGHiZKTex1ITjNXiyWmnZgrlQQAgBAEoAQAgBAU8d16HtT8mssa/gOjC+9QrYTZw1KfNCtkUopMoqkoSbiX+jHIJ0ocIn9xV/7P5lDbWK6GnnawOOYCO/uVKkIRV1FGtGpUnKzk/mYzvtA4Ralrlzb2WMxHT6/6VufHVY3imtF+d/gdGWTTTk35fb4mi/b2Xo8zHb9JtQAecSQWySBygam/IrfrWtdHKsPe9ns7F3ZuPFYOIa5mUxDovImRBP8AgV4TzGVSnke9y4rmYICFPjaLnx7fFViaVO2t9F6eXoTVjMEAICFZstIWdWOaDSJH4XGBrYblBkSIuCYFhMnQ9l14mV5rSO+FVKPs/nwJ4ykWuvmMgGXazGlrWXoYKas4mOKg1K7+ohd5ykSwePNZTown4kWTa2JAK8YqKsiAViCvWx1Npyue1p5E+N+Vuai6RpGlOSzJOxYBUmYIAQAgBACAp47r0Pan5NZY1/AdGF96hewPw1L1QtI7GMtzQVioIScyjkOWnDkoFwIUg7CAEIBARY0iZM3J8DoFVJrcvOSdrK2iJKxQEAIAQC6tIHv5rGtRjUWu/JKdi2MY67XAOaYsZ1HI6rjhg5xle9jreKurNXQhehFSS1dzkdr6ArEAgOHsQk8vhnu/oRmEl5fHSn+pkdnB3dZmY0heJVw1PrVHK1WTt7OiaV1bvstN9z24VpOEY+CK77r8Zao16lPCufRGcMfLAAXZqQcMzW5r+dHcvZoyc4pyjlb7Pt8jzqsIdbLmv5mc/a2Nyy5pYAcjnCkXnNDnhwaNWmWNWtkSqdK+mvqNqV8W8te5pBbVZlphhF+hLiS7i3MY5JoQlTWi439SnS2jigXP/qb5phzzh3bsUzutp+vu5ksi7hT2+Pf7js2KcWvdncc2HdkyFozdG4kdgmAe8JoR/wAa0XmL++8ZlBh5uyf+XIMkEuYBEWNpPLVTlRPSpX/2epxnXw/tD8msuWv4DHDe9XqL2B+GpeqFpHYxluaCsVBACAEAIAQGNiNpVWvqAMGVvHK6ACWgEmd6xJgAaLllVqKTVtjvhh6ThFt6vz+Py4K/ltam1rg3P0mZ5kG0G8cgRBCp1KkFdK99TXo0qknFu1rL89dzdw5dlbnjNAmNJXXG9lfc86eXM8uwxWKAgBACAEAIAQAgBAUMVs5r3ZsrD3ze0XgwbWuq21ujaNVqNrsvMbAAECOWngrGTOoQCAEAIAQFPHdeh7U/JrLGv4DowvvUeXpYl7QGte8NFgA4wB71lnka9OPBLy6r6R/xH6qc8uR0o8B5dV9I/wCI/VM8uR0o8B5dV9I/4j9Uzy5HSjwHl1X0j/iP1TPLkdKPAeXVfSP+I/VM8uR0o8B5dV9I/wCI/VM8uR0o8B5dV9I/4j9Uzy5HShwHl1X0j/iP1TPLkdKHAeXVfSP+I/VM8uR0o8B5dV9I/wCI/VM8uR0o8B5dV9I/4j9Uzy5HSjwHl1X0j/iP1TPLkdKPAeXVfSP+I/VM8uR0o8B5dV9I/wCI/VM8uR0o8B5dV9I/4j9Uzy5HSjwHl1X0j/iP1TPLkdKPAeXVfSP+I/VM8uR0o8B5dV9I/wCI/VM8uR0o8B5dV9I/4j9Uzy5HSjwHl1X0j/iP1TPLkdKPAeXVfSP+I/VM8uR0o8B5dV9I/wCI/VM8uR0o8B5dV9I/4j9Uzy5HSjwHl1X0j/iP1TPLkdKPAeXVfSP+I/VM8uR0o8FzY9Zz69MPc5wBcQC4m+RwnXkT71Scm46mlGEVNWR//9k="/>
          <p:cNvSpPr>
            <a:spLocks noChangeAspect="1" noChangeArrowheads="1"/>
          </p:cNvSpPr>
          <p:nvPr/>
        </p:nvSpPr>
        <p:spPr bwMode="auto">
          <a:xfrm>
            <a:off x="307975" y="-1447800"/>
            <a:ext cx="30480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http://www.worldatlas.com/webimage/countrys/samerica/galps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3" y="1518109"/>
            <a:ext cx="4052147" cy="443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ent Arrow 7"/>
          <p:cNvSpPr/>
          <p:nvPr/>
        </p:nvSpPr>
        <p:spPr>
          <a:xfrm rot="10800000" flipH="1">
            <a:off x="5192485" y="3697547"/>
            <a:ext cx="838201" cy="83450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7773" y="4056678"/>
            <a:ext cx="2471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+mj-lt"/>
              </a:rPr>
              <a:t>They look like species living on the mainland!</a:t>
            </a:r>
          </a:p>
        </p:txBody>
      </p:sp>
    </p:spTree>
    <p:extLst>
      <p:ext uri="{BB962C8B-B14F-4D97-AF65-F5344CB8AC3E}">
        <p14:creationId xmlns:p14="http://schemas.microsoft.com/office/powerpoint/2010/main" val="1985838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Giant tortoises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026"/>
          <p:cNvPicPr>
            <a:picLocks noChangeArrowheads="1"/>
          </p:cNvPicPr>
          <p:nvPr/>
        </p:nvPicPr>
        <p:blipFill>
          <a:blip r:embed="rId3" cstate="print"/>
          <a:srcRect r="2460" b="17223"/>
          <a:stretch>
            <a:fillRect/>
          </a:stretch>
        </p:blipFill>
        <p:spPr bwMode="auto">
          <a:xfrm>
            <a:off x="724988" y="914400"/>
            <a:ext cx="7878763" cy="511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5663492" y="751380"/>
            <a:ext cx="2856039" cy="120032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47712" y="751380"/>
            <a:ext cx="2856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 there a relationship between the environment and what an animal looks like?</a:t>
            </a:r>
          </a:p>
        </p:txBody>
      </p:sp>
    </p:spTree>
    <p:extLst>
      <p:ext uri="{BB962C8B-B14F-4D97-AF65-F5344CB8AC3E}">
        <p14:creationId xmlns:p14="http://schemas.microsoft.com/office/powerpoint/2010/main" val="241673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Beak shape &amp; food type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rrowheads="1"/>
          </p:cNvPicPr>
          <p:nvPr/>
        </p:nvPicPr>
        <p:blipFill>
          <a:blip r:embed="rId2" cstate="print"/>
          <a:srcRect b="3783"/>
          <a:stretch>
            <a:fillRect/>
          </a:stretch>
        </p:blipFill>
        <p:spPr bwMode="auto">
          <a:xfrm>
            <a:off x="719592" y="1100628"/>
            <a:ext cx="7705951" cy="5299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175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Angles.thmx</Template>
  <TotalTime>633</TotalTime>
  <Words>885</Words>
  <Application>Microsoft Office PowerPoint</Application>
  <PresentationFormat>On-screen Show (4:3)</PresentationFormat>
  <Paragraphs>136</Paragraphs>
  <Slides>48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Apple Chancery</vt:lpstr>
      <vt:lpstr>Arial</vt:lpstr>
      <vt:lpstr>Calibri</vt:lpstr>
      <vt:lpstr>Franklin Gothic Book</vt:lpstr>
      <vt:lpstr>Franklin Gothic Medium</vt:lpstr>
      <vt:lpstr>Tunga</vt:lpstr>
      <vt:lpstr>Wingdings</vt:lpstr>
      <vt:lpstr>Angles</vt:lpstr>
      <vt:lpstr>Darwin and  natural selection</vt:lpstr>
      <vt:lpstr>Before Darwin…</vt:lpstr>
      <vt:lpstr>PowerPoint Presentation</vt:lpstr>
      <vt:lpstr>Charles darwin (1809 – 1882)</vt:lpstr>
      <vt:lpstr>Voyage of the HMS Beagle (1831-1836)</vt:lpstr>
      <vt:lpstr>Voyage of the HMS Beagle (1831-1836)</vt:lpstr>
      <vt:lpstr>The galapagos islands</vt:lpstr>
      <vt:lpstr>Giant tortoises</vt:lpstr>
      <vt:lpstr>Beak shape &amp; food type</vt:lpstr>
      <vt:lpstr>Natural selection is based on…</vt:lpstr>
      <vt:lpstr>Natural selection predicts…</vt:lpstr>
      <vt:lpstr>Speciation</vt:lpstr>
      <vt:lpstr>PowerPoint Presentation</vt:lpstr>
      <vt:lpstr>Divergent evolution</vt:lpstr>
      <vt:lpstr>Divergent evolution</vt:lpstr>
      <vt:lpstr>PowerPoint Presentation</vt:lpstr>
      <vt:lpstr>Convergent evolution</vt:lpstr>
      <vt:lpstr>Convergent evolution</vt:lpstr>
      <vt:lpstr>Types of Selection</vt:lpstr>
      <vt:lpstr>Stabilizing selection</vt:lpstr>
      <vt:lpstr>Stabilizing selection</vt:lpstr>
      <vt:lpstr>Directional selection</vt:lpstr>
      <vt:lpstr>PowerPoint Presentation</vt:lpstr>
      <vt:lpstr>Disruptive selection</vt:lpstr>
      <vt:lpstr>Disruptive selection</vt:lpstr>
      <vt:lpstr>Sexual selection</vt:lpstr>
      <vt:lpstr>Sexual selection</vt:lpstr>
      <vt:lpstr>Artificial Selection</vt:lpstr>
      <vt:lpstr>PowerPoint Presentation</vt:lpstr>
      <vt:lpstr>PowerPoint Presentation</vt:lpstr>
      <vt:lpstr>Teosinte  modern Maize corn</vt:lpstr>
      <vt:lpstr>Teosinte  modern Maize corn</vt:lpstr>
      <vt:lpstr>What about animals?</vt:lpstr>
      <vt:lpstr>PowerPoint Presentation</vt:lpstr>
      <vt:lpstr>Dog breeding</vt:lpstr>
      <vt:lpstr>Designer dogs?</vt:lpstr>
      <vt:lpstr>Questions?</vt:lpstr>
      <vt:lpstr>Structural Adaptation</vt:lpstr>
      <vt:lpstr>Behavioral Adaptations</vt:lpstr>
      <vt:lpstr>Structural Adaptation</vt:lpstr>
      <vt:lpstr>Anatomy</vt:lpstr>
      <vt:lpstr>Anatomy</vt:lpstr>
      <vt:lpstr>Anatomy</vt:lpstr>
      <vt:lpstr>Genetic Drift</vt:lpstr>
      <vt:lpstr>Geographic Isolation</vt:lpstr>
      <vt:lpstr>Reproductive Isolation</vt:lpstr>
      <vt:lpstr>Chromosomal Fusion</vt:lpstr>
      <vt:lpstr>Gene flow</vt:lpstr>
    </vt:vector>
  </TitlesOfParts>
  <Company>Alpine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Darwin and  natural selection</dc:title>
  <dc:creator>Student WHS</dc:creator>
  <cp:lastModifiedBy>Nicolena Baadsgaard</cp:lastModifiedBy>
  <cp:revision>52</cp:revision>
  <dcterms:created xsi:type="dcterms:W3CDTF">2014-01-17T21:23:30Z</dcterms:created>
  <dcterms:modified xsi:type="dcterms:W3CDTF">2017-03-20T14:34:25Z</dcterms:modified>
</cp:coreProperties>
</file>